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6858000" cx="12192000"/>
  <p:notesSz cx="6858000" cy="9144000"/>
  <p:embeddedFontLst>
    <p:embeddedFont>
      <p:font typeface="Roboto"/>
      <p:regular r:id="rId59"/>
      <p:bold r:id="rId60"/>
      <p:italic r:id="rId61"/>
      <p:boldItalic r:id="rId62"/>
    </p:embeddedFont>
    <p:embeddedFont>
      <p:font typeface="Century Gothic"/>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ha0aTS9/evJ1ygFSZ7WTnaM6sQ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6.xml"/><Relationship Id="rId64" Type="http://schemas.openxmlformats.org/officeDocument/2006/relationships/font" Target="fonts/CenturyGothic-bold.fntdata"/><Relationship Id="rId63" Type="http://schemas.openxmlformats.org/officeDocument/2006/relationships/font" Target="fonts/CenturyGothic-regular.fntdata"/><Relationship Id="rId22" Type="http://schemas.openxmlformats.org/officeDocument/2006/relationships/slide" Target="slides/slide18.xml"/><Relationship Id="rId66" Type="http://schemas.openxmlformats.org/officeDocument/2006/relationships/font" Target="fonts/CenturyGothic-boldItalic.fntdata"/><Relationship Id="rId21" Type="http://schemas.openxmlformats.org/officeDocument/2006/relationships/slide" Target="slides/slide17.xml"/><Relationship Id="rId65" Type="http://schemas.openxmlformats.org/officeDocument/2006/relationships/font" Target="fonts/CenturyGothic-italic.fntdata"/><Relationship Id="rId24" Type="http://schemas.openxmlformats.org/officeDocument/2006/relationships/slide" Target="slides/slide20.xml"/><Relationship Id="rId23" Type="http://schemas.openxmlformats.org/officeDocument/2006/relationships/slide" Target="slides/slide19.xml"/><Relationship Id="rId67" Type="http://customschemas.google.com/relationships/presentationmetadata" Target="metadata"/><Relationship Id="rId60" Type="http://schemas.openxmlformats.org/officeDocument/2006/relationships/font" Target="fonts/Roboto-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Roboto-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0214803130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0214803130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30214803130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0214803130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30214803130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30214803130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214803130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30214803130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0214803130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0214803130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30214803130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g30214803130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214803130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30214803130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g30214803130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0214803130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30214803130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g30214803130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214803130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0214803130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30214803130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0214803130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30214803130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g30214803130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0214803130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30214803130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30214803130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0214803130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30214803130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30214803130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it-IT" sz="1200" u="none" strike="noStrike">
                <a:solidFill>
                  <a:schemeClr val="dk1"/>
                </a:solidFill>
                <a:latin typeface="Calibri"/>
                <a:ea typeface="Calibri"/>
                <a:cs typeface="Calibri"/>
                <a:sym typeface="Calibri"/>
              </a:rPr>
              <a:t>Preferire un carattere sans serif come Arial, Helvetica o Verdana. Font consigliabile da 30 a 40 pt.</a:t>
            </a:r>
            <a:endParaRPr/>
          </a:p>
          <a:p>
            <a:pPr indent="0" lvl="0" marL="0" marR="0" rtl="0" algn="l">
              <a:lnSpc>
                <a:spcPct val="100000"/>
              </a:lnSpc>
              <a:spcBef>
                <a:spcPts val="0"/>
              </a:spcBef>
              <a:spcAft>
                <a:spcPts val="0"/>
              </a:spcAft>
              <a:buClr>
                <a:schemeClr val="dk1"/>
              </a:buClr>
              <a:buSzPts val="1200"/>
              <a:buFont typeface="Calibri"/>
              <a:buNone/>
            </a:pPr>
            <a:r>
              <a:rPr b="0" i="0" lang="it-IT" sz="1200" u="none" strike="noStrike">
                <a:solidFill>
                  <a:schemeClr val="dk1"/>
                </a:solidFill>
                <a:latin typeface="Calibri"/>
                <a:ea typeface="Calibri"/>
                <a:cs typeface="Calibri"/>
                <a:sym typeface="Calibri"/>
              </a:rPr>
              <a:t>Allineare i testi a sinistra, non giustificarli. </a:t>
            </a:r>
            <a:endParaRPr/>
          </a:p>
          <a:p>
            <a:pPr indent="0" lvl="0" marL="0" marR="0" rtl="0" algn="l">
              <a:lnSpc>
                <a:spcPct val="100000"/>
              </a:lnSpc>
              <a:spcBef>
                <a:spcPts val="0"/>
              </a:spcBef>
              <a:spcAft>
                <a:spcPts val="0"/>
              </a:spcAft>
              <a:buClr>
                <a:schemeClr val="dk1"/>
              </a:buClr>
              <a:buSzPts val="1200"/>
              <a:buFont typeface="Calibri"/>
              <a:buNone/>
            </a:pPr>
            <a:r>
              <a:rPr b="0" i="0" lang="it-IT" sz="1200" u="none" strike="noStrike">
                <a:solidFill>
                  <a:schemeClr val="dk1"/>
                </a:solidFill>
                <a:latin typeface="Calibri"/>
                <a:ea typeface="Calibri"/>
                <a:cs typeface="Calibri"/>
                <a:sym typeface="Calibri"/>
              </a:rPr>
              <a:t>Utilizzare non più di tre blocchi di informazione per diapositiva.</a:t>
            </a:r>
            <a:endParaRPr/>
          </a:p>
          <a:p>
            <a:pPr indent="0" lvl="0" marL="0" rtl="0" algn="l">
              <a:lnSpc>
                <a:spcPct val="100000"/>
              </a:lnSpc>
              <a:spcBef>
                <a:spcPts val="0"/>
              </a:spcBef>
              <a:spcAft>
                <a:spcPts val="0"/>
              </a:spcAft>
              <a:buSzPts val="1400"/>
              <a:buNone/>
            </a:pPr>
            <a:r>
              <a:rPr b="0" i="0" lang="it-IT" sz="1200" u="none" strike="noStrike">
                <a:solidFill>
                  <a:schemeClr val="dk1"/>
                </a:solidFill>
                <a:latin typeface="Calibri"/>
                <a:ea typeface="Calibri"/>
                <a:cs typeface="Calibri"/>
                <a:sym typeface="Calibri"/>
              </a:rPr>
              <a:t>Per evidenziare titoli o parole chiave, prediligere l’uso del grassetto a corsivo o colori. </a:t>
            </a:r>
            <a:endParaRPr/>
          </a:p>
          <a:p>
            <a:pPr indent="0" lvl="0" marL="0" rtl="0" algn="l">
              <a:lnSpc>
                <a:spcPct val="100000"/>
              </a:lnSpc>
              <a:spcBef>
                <a:spcPts val="0"/>
              </a:spcBef>
              <a:spcAft>
                <a:spcPts val="0"/>
              </a:spcAft>
              <a:buSzPts val="1400"/>
              <a:buNone/>
            </a:pPr>
            <a:r>
              <a:rPr b="0" i="0" lang="it-IT" sz="1200" u="none" strike="noStrike">
                <a:solidFill>
                  <a:schemeClr val="dk1"/>
                </a:solidFill>
                <a:latin typeface="Calibri"/>
                <a:ea typeface="Calibri"/>
                <a:cs typeface="Calibri"/>
                <a:sym typeface="Calibri"/>
              </a:rPr>
              <a:t>Evitare ombre, sfumature e gradazioni di grigio.</a:t>
            </a:r>
            <a:endParaRPr/>
          </a:p>
          <a:p>
            <a:pPr indent="0" lvl="0" marL="0" rtl="0" algn="l">
              <a:lnSpc>
                <a:spcPct val="100000"/>
              </a:lnSpc>
              <a:spcBef>
                <a:spcPts val="0"/>
              </a:spcBef>
              <a:spcAft>
                <a:spcPts val="0"/>
              </a:spcAft>
              <a:buSzPts val="1400"/>
              <a:buNone/>
            </a:pPr>
            <a:r>
              <a:rPr b="0" i="0" lang="it-IT" sz="1200" u="none" strike="noStrike">
                <a:solidFill>
                  <a:schemeClr val="dk1"/>
                </a:solidFill>
                <a:latin typeface="Calibri"/>
                <a:ea typeface="Calibri"/>
                <a:cs typeface="Calibri"/>
                <a:sym typeface="Calibri"/>
              </a:rPr>
              <a:t>Prestare attenzione al contrasto tra sfondo e testo. Prediligere testo nero su sfondo bianco.</a:t>
            </a:r>
            <a:endParaRPr/>
          </a:p>
        </p:txBody>
      </p:sp>
      <p:sp>
        <p:nvSpPr>
          <p:cNvPr id="121" name="Google Shape;12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0214803130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30214803130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30214803130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214803130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30214803130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30214803130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05bf509e71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g305bf509e71_0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278" name="Google Shape;278;g305bf509e71_0_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it-IT"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05bf509e71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6" name="Google Shape;286;g305bf509e71_0_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287" name="Google Shape;287;g305bf509e71_0_1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it-IT"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5bf509e71_0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305bf509e71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5bf509e71_0_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305bf509e71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05bf509e71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0" name="Google Shape;310;g305bf509e71_0_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11" name="Google Shape;311;g305bf509e71_0_1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lang="it-IT" sz="1200">
                <a:solidFill>
                  <a:schemeClr val="dk1"/>
                </a:solidFill>
                <a:latin typeface="Arial"/>
                <a:ea typeface="Arial"/>
                <a:cs typeface="Arial"/>
                <a:sym typeface="Arial"/>
              </a:rPr>
              <a:t>‹#›</a:t>
            </a:fld>
            <a:endParaRPr b="0"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0214803130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0214803130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30214803130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0214803130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0214803130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30214803130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05bf509e71_0_22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35" name="Google Shape;335;g305bf509e71_0_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6" name="Google Shape;336;g305bf509e71_0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Elisabetta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05bf509e71_0_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27" name="Google Shape;127;g305bf509e7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g305bf509e71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Elisabetta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05bf509e71_0_23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46" name="Google Shape;346;g305bf509e71_0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7" name="Google Shape;347;g305bf509e71_0_2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Elisabetta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5bf509e71_0_24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57" name="Google Shape;357;g305bf509e71_0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8" name="Google Shape;358;g305bf509e71_0_2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Elisabetta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0214803130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30214803130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30214803130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0214803130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30214803130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30214803130_0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05bf509e71_0_3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 name="Google Shape;384;g305bf509e71_0_3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latin typeface="Arial"/>
                <a:ea typeface="Arial"/>
                <a:cs typeface="Arial"/>
                <a:sym typeface="Arial"/>
              </a:rPr>
              <a:t>AGGIORNARE (MATTIA)</a:t>
            </a:r>
            <a:endParaRPr/>
          </a:p>
        </p:txBody>
      </p:sp>
      <p:sp>
        <p:nvSpPr>
          <p:cNvPr id="385" name="Google Shape;385;g305bf509e71_0_3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b="0" lang="it-IT" sz="1200">
                <a:solidFill>
                  <a:schemeClr val="dk1"/>
                </a:solidFill>
                <a:latin typeface="Arial"/>
                <a:ea typeface="Arial"/>
                <a:cs typeface="Arial"/>
                <a:sym typeface="Arial"/>
              </a:rPr>
              <a:t>‹#›</a:t>
            </a:fld>
            <a:endParaRPr b="0"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05bf509e71_0_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05bf509e71_0_3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305bf509e71_0_359: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0214803130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30214803130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g30214803130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214803130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30214803130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g30214803130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0214803130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30214803130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30214803130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0214803130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0214803130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0214803130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21480313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0214803130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30214803130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0214803130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30214803130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30214803130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214803130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30214803130_0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30214803130_0_2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5bf509e71_0_4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3" name="Google Shape;463;g305bf509e71_0_4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464" name="Google Shape;464;g305bf509e71_0_4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lang="it-IT" sz="1200">
                <a:solidFill>
                  <a:schemeClr val="dk1"/>
                </a:solidFill>
                <a:latin typeface="Arial"/>
                <a:ea typeface="Arial"/>
                <a:cs typeface="Arial"/>
                <a:sym typeface="Arial"/>
              </a:rPr>
              <a:t>‹#›</a:t>
            </a:fld>
            <a:endParaRPr b="0" sz="12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05bf509e71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2" name="Google Shape;472;g305bf509e71_0_4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473" name="Google Shape;473;g305bf509e71_0_4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lang="it-IT" sz="1200">
                <a:solidFill>
                  <a:srgbClr val="000000"/>
                </a:solidFill>
                <a:latin typeface="Calibri"/>
                <a:ea typeface="Calibri"/>
                <a:cs typeface="Calibri"/>
                <a:sym typeface="Calibri"/>
              </a:rPr>
              <a:t>‹#›</a:t>
            </a:fld>
            <a:endParaRPr b="0" sz="1200">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05bf509e71_0_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0" name="Google Shape;480;g305bf509e71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481" name="Google Shape;481;g305bf509e71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lang="it-IT" sz="1200">
                <a:solidFill>
                  <a:schemeClr val="dk1"/>
                </a:solidFill>
                <a:latin typeface="Arial"/>
                <a:ea typeface="Arial"/>
                <a:cs typeface="Arial"/>
                <a:sym typeface="Arial"/>
              </a:rPr>
              <a:t>‹#›</a:t>
            </a:fld>
            <a:endParaRPr b="0" sz="12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0214803130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30214803130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30214803130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05bf509e71_0_6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99" name="Google Shape;499;g305bf509e71_0_6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05bf509e71_0_6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07" name="Google Shape;507;g305bf509e71_0_6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05bf509e71_0_65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18" name="Google Shape;518;g305bf509e71_0_6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9" name="Google Shape;519;g305bf509e71_0_6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Elisabetta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0214803130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30214803130_0_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g30214803130_0_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0273bb7466_2_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4" name="Google Shape;144;g30273bb7466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g30273bb7466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Elisabetta</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0214803130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30214803130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g30214803130_0_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0214803130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30214803130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g30214803130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05bf509e71_0_7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05bf509e71_0_7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305bf509e71_0_76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it-IT"/>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0214803130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30214803130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g30214803130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6" name="Google Shape;58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0214803130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0214803130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30214803130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0214803130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30214803130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 name="Google Shape;175;g30214803130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0214803130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30214803130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g30214803130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olo e testo verticale">
  <p:cSld name="2_Titolo e testo verticale">
    <p:spTree>
      <p:nvGrpSpPr>
        <p:cNvPr id="15" name="Shape 15"/>
        <p:cNvGrpSpPr/>
        <p:nvPr/>
      </p:nvGrpSpPr>
      <p:grpSpPr>
        <a:xfrm>
          <a:off x="0" y="0"/>
          <a:ext cx="0" cy="0"/>
          <a:chOff x="0" y="0"/>
          <a:chExt cx="0" cy="0"/>
        </a:xfrm>
      </p:grpSpPr>
      <p:sp>
        <p:nvSpPr>
          <p:cNvPr id="16" name="Google Shape;16;p14"/>
          <p:cNvSpPr/>
          <p:nvPr/>
        </p:nvSpPr>
        <p:spPr>
          <a:xfrm>
            <a:off x="0" y="0"/>
            <a:ext cx="12192000" cy="6858000"/>
          </a:xfrm>
          <a:prstGeom prst="rect">
            <a:avLst/>
          </a:prstGeom>
          <a:solidFill>
            <a:srgbClr val="AA0004"/>
          </a:solidFill>
          <a:ln>
            <a:noFill/>
          </a:ln>
        </p:spPr>
        <p:txBody>
          <a:bodyPr anchorCtr="0" anchor="ctr" bIns="45700" lIns="91425" spcFirstLastPara="1" rIns="360000" wrap="square" tIns="45700">
            <a:noAutofit/>
          </a:bodyPr>
          <a:lstStyle/>
          <a:p>
            <a:pPr indent="0" lvl="0" marL="0" marR="0" rtl="0" algn="r">
              <a:lnSpc>
                <a:spcPct val="100000"/>
              </a:lnSpc>
              <a:spcBef>
                <a:spcPts val="0"/>
              </a:spcBef>
              <a:spcAft>
                <a:spcPts val="0"/>
              </a:spcAft>
              <a:buClr>
                <a:srgbClr val="000000"/>
              </a:buClr>
              <a:buSzPts val="2400"/>
              <a:buFont typeface="Arial"/>
              <a:buNone/>
            </a:pPr>
            <a:r>
              <a:rPr b="1" i="0" lang="it-IT" sz="24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7" name="Google Shape;17;p14"/>
          <p:cNvPicPr preferRelativeResize="0"/>
          <p:nvPr/>
        </p:nvPicPr>
        <p:blipFill rotWithShape="1">
          <a:blip r:embed="rId2">
            <a:alphaModFix/>
          </a:blip>
          <a:srcRect b="0" l="0" r="0" t="0"/>
          <a:stretch/>
        </p:blipFill>
        <p:spPr>
          <a:xfrm>
            <a:off x="3741397" y="1159933"/>
            <a:ext cx="4709206" cy="2105037"/>
          </a:xfrm>
          <a:prstGeom prst="rect">
            <a:avLst/>
          </a:prstGeom>
          <a:noFill/>
          <a:ln>
            <a:noFill/>
          </a:ln>
        </p:spPr>
      </p:pic>
      <p:sp>
        <p:nvSpPr>
          <p:cNvPr id="18" name="Google Shape;18;p14"/>
          <p:cNvSpPr txBox="1"/>
          <p:nvPr>
            <p:ph type="ctrTitle"/>
          </p:nvPr>
        </p:nvSpPr>
        <p:spPr>
          <a:xfrm>
            <a:off x="1547593" y="3285951"/>
            <a:ext cx="9096815" cy="12903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 type="body"/>
          </p:nvPr>
        </p:nvSpPr>
        <p:spPr>
          <a:xfrm>
            <a:off x="2935526" y="4741032"/>
            <a:ext cx="6320949" cy="75806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68" name="Shape 68"/>
        <p:cNvGrpSpPr/>
        <p:nvPr/>
      </p:nvGrpSpPr>
      <p:grpSpPr>
        <a:xfrm>
          <a:off x="0" y="0"/>
          <a:ext cx="0" cy="0"/>
          <a:chOff x="0" y="0"/>
          <a:chExt cx="0" cy="0"/>
        </a:xfrm>
      </p:grpSpPr>
      <p:sp>
        <p:nvSpPr>
          <p:cNvPr id="69" name="Google Shape;6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73" name="Shape 73"/>
        <p:cNvGrpSpPr/>
        <p:nvPr/>
      </p:nvGrpSpPr>
      <p:grpSpPr>
        <a:xfrm>
          <a:off x="0" y="0"/>
          <a:ext cx="0" cy="0"/>
          <a:chOff x="0" y="0"/>
          <a:chExt cx="0" cy="0"/>
        </a:xfrm>
      </p:grpSpPr>
      <p:sp>
        <p:nvSpPr>
          <p:cNvPr id="74" name="Google Shape;74;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6" name="Google Shape;76;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80" name="Shape 80"/>
        <p:cNvGrpSpPr/>
        <p:nvPr/>
      </p:nvGrpSpPr>
      <p:grpSpPr>
        <a:xfrm>
          <a:off x="0" y="0"/>
          <a:ext cx="0" cy="0"/>
          <a:chOff x="0" y="0"/>
          <a:chExt cx="0" cy="0"/>
        </a:xfrm>
      </p:grpSpPr>
      <p:sp>
        <p:nvSpPr>
          <p:cNvPr id="81" name="Google Shape;81;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5"/>
          <p:cNvSpPr/>
          <p:nvPr>
            <p:ph idx="2" type="pic"/>
          </p:nvPr>
        </p:nvSpPr>
        <p:spPr>
          <a:xfrm>
            <a:off x="5183188" y="987425"/>
            <a:ext cx="6172200" cy="4873625"/>
          </a:xfrm>
          <a:prstGeom prst="rect">
            <a:avLst/>
          </a:prstGeom>
          <a:noFill/>
          <a:ln>
            <a:noFill/>
          </a:ln>
        </p:spPr>
      </p:sp>
      <p:sp>
        <p:nvSpPr>
          <p:cNvPr id="83" name="Google Shape;83;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87" name="Shape 87"/>
        <p:cNvGrpSpPr/>
        <p:nvPr/>
      </p:nvGrpSpPr>
      <p:grpSpPr>
        <a:xfrm>
          <a:off x="0" y="0"/>
          <a:ext cx="0" cy="0"/>
          <a:chOff x="0" y="0"/>
          <a:chExt cx="0" cy="0"/>
        </a:xfrm>
      </p:grpSpPr>
      <p:sp>
        <p:nvSpPr>
          <p:cNvPr id="88" name="Google Shape;8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1">
  <p:cSld name="Titolo e contenuto">
    <p:spTree>
      <p:nvGrpSpPr>
        <p:cNvPr id="92" name="Shape 92"/>
        <p:cNvGrpSpPr/>
        <p:nvPr/>
      </p:nvGrpSpPr>
      <p:grpSpPr>
        <a:xfrm>
          <a:off x="0" y="0"/>
          <a:ext cx="0" cy="0"/>
          <a:chOff x="0" y="0"/>
          <a:chExt cx="0" cy="0"/>
        </a:xfrm>
      </p:grpSpPr>
      <p:sp>
        <p:nvSpPr>
          <p:cNvPr id="93" name="Google Shape;93;g305bf509e71_0_225"/>
          <p:cNvSpPr/>
          <p:nvPr/>
        </p:nvSpPr>
        <p:spPr>
          <a:xfrm>
            <a:off x="0" y="0"/>
            <a:ext cx="12192000" cy="9810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r">
              <a:spcBef>
                <a:spcPts val="0"/>
              </a:spcBef>
              <a:spcAft>
                <a:spcPts val="0"/>
              </a:spcAft>
              <a:buNone/>
            </a:pPr>
            <a:r>
              <a:t/>
            </a:r>
            <a:endParaRPr b="1" i="0" sz="2400" u="none" cap="none" strike="noStrike">
              <a:solidFill>
                <a:schemeClr val="lt1"/>
              </a:solidFill>
              <a:latin typeface="Arial"/>
              <a:ea typeface="Arial"/>
              <a:cs typeface="Arial"/>
              <a:sym typeface="Arial"/>
            </a:endParaRPr>
          </a:p>
        </p:txBody>
      </p:sp>
      <p:pic>
        <p:nvPicPr>
          <p:cNvPr id="94" name="Google Shape;94;g305bf509e71_0_225"/>
          <p:cNvPicPr preferRelativeResize="0"/>
          <p:nvPr/>
        </p:nvPicPr>
        <p:blipFill rotWithShape="1">
          <a:blip r:embed="rId2">
            <a:alphaModFix/>
          </a:blip>
          <a:srcRect b="0" l="32885" r="0" t="0"/>
          <a:stretch/>
        </p:blipFill>
        <p:spPr>
          <a:xfrm>
            <a:off x="438833" y="138900"/>
            <a:ext cx="2264198" cy="703275"/>
          </a:xfrm>
          <a:prstGeom prst="rect">
            <a:avLst/>
          </a:prstGeom>
          <a:noFill/>
          <a:ln>
            <a:noFill/>
          </a:ln>
        </p:spPr>
      </p:pic>
      <p:sp>
        <p:nvSpPr>
          <p:cNvPr id="95" name="Google Shape;95;g305bf509e71_0_225"/>
          <p:cNvSpPr txBox="1"/>
          <p:nvPr/>
        </p:nvSpPr>
        <p:spPr>
          <a:xfrm>
            <a:off x="-1058333" y="938213"/>
            <a:ext cx="0" cy="0"/>
          </a:xfrm>
          <a:prstGeom prst="rect">
            <a:avLst/>
          </a:prstGeom>
          <a:noFill/>
          <a:ln>
            <a:noFill/>
          </a:ln>
        </p:spPr>
        <p:txBody>
          <a:bodyPr anchorCtr="0" anchor="ctr" bIns="45700" lIns="91425" spcFirstLastPara="1" rIns="216000" wrap="square" tIns="180000">
            <a:noAutofit/>
          </a:bodyPr>
          <a:lstStyle/>
          <a:p>
            <a:pPr indent="0" lvl="0" marL="0" marR="0" rtl="0" algn="r">
              <a:spcBef>
                <a:spcPts val="0"/>
              </a:spcBef>
              <a:spcAft>
                <a:spcPts val="0"/>
              </a:spcAft>
              <a:buNone/>
            </a:pPr>
            <a:r>
              <a:t/>
            </a:r>
            <a:endParaRPr b="0" i="0" sz="2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contenuto">
  <p:cSld name="1_Titolo e contenuto">
    <p:spTree>
      <p:nvGrpSpPr>
        <p:cNvPr id="96" name="Shape 96"/>
        <p:cNvGrpSpPr/>
        <p:nvPr/>
      </p:nvGrpSpPr>
      <p:grpSpPr>
        <a:xfrm>
          <a:off x="0" y="0"/>
          <a:ext cx="0" cy="0"/>
          <a:chOff x="0" y="0"/>
          <a:chExt cx="0" cy="0"/>
        </a:xfrm>
      </p:grpSpPr>
      <p:sp>
        <p:nvSpPr>
          <p:cNvPr id="97" name="Google Shape;97;g305bf509e71_0_455"/>
          <p:cNvSpPr/>
          <p:nvPr/>
        </p:nvSpPr>
        <p:spPr>
          <a:xfrm>
            <a:off x="0" y="0"/>
            <a:ext cx="12192000" cy="9810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p:txBody>
      </p:sp>
      <p:pic>
        <p:nvPicPr>
          <p:cNvPr id="98" name="Google Shape;98;g305bf509e71_0_455"/>
          <p:cNvPicPr preferRelativeResize="0"/>
          <p:nvPr/>
        </p:nvPicPr>
        <p:blipFill rotWithShape="1">
          <a:blip r:embed="rId2">
            <a:alphaModFix/>
          </a:blip>
          <a:srcRect b="0" l="32745" r="0" t="0"/>
          <a:stretch/>
        </p:blipFill>
        <p:spPr>
          <a:xfrm>
            <a:off x="319167" y="138900"/>
            <a:ext cx="2359932" cy="703275"/>
          </a:xfrm>
          <a:prstGeom prst="rect">
            <a:avLst/>
          </a:prstGeom>
          <a:noFill/>
          <a:ln>
            <a:noFill/>
          </a:ln>
        </p:spPr>
      </p:pic>
      <p:sp>
        <p:nvSpPr>
          <p:cNvPr id="99" name="Google Shape;99;g305bf509e71_0_455"/>
          <p:cNvSpPr txBox="1"/>
          <p:nvPr/>
        </p:nvSpPr>
        <p:spPr>
          <a:xfrm>
            <a:off x="-1058333" y="938213"/>
            <a:ext cx="0" cy="0"/>
          </a:xfrm>
          <a:prstGeom prst="rect">
            <a:avLst/>
          </a:prstGeom>
          <a:noFill/>
          <a:ln>
            <a:noFill/>
          </a:ln>
        </p:spPr>
        <p:txBody>
          <a:bodyPr anchorCtr="0" anchor="ctr" bIns="45700" lIns="91425" spcFirstLastPara="1" rIns="216000" wrap="square" tIns="180000">
            <a:noAutofit/>
          </a:bodyPr>
          <a:lstStyle/>
          <a:p>
            <a:pPr indent="0" lvl="0" marL="0" marR="0" rtl="0" algn="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ripolis">
  <p:cSld name="agripolis">
    <p:spTree>
      <p:nvGrpSpPr>
        <p:cNvPr id="100" name="Shape 100"/>
        <p:cNvGrpSpPr/>
        <p:nvPr/>
      </p:nvGrpSpPr>
      <p:grpSpPr>
        <a:xfrm>
          <a:off x="0" y="0"/>
          <a:ext cx="0" cy="0"/>
          <a:chOff x="0" y="0"/>
          <a:chExt cx="0" cy="0"/>
        </a:xfrm>
      </p:grpSpPr>
      <p:sp>
        <p:nvSpPr>
          <p:cNvPr id="101" name="Google Shape;101;g305bf509e71_0_758"/>
          <p:cNvSpPr/>
          <p:nvPr/>
        </p:nvSpPr>
        <p:spPr>
          <a:xfrm>
            <a:off x="275167" y="6413500"/>
            <a:ext cx="11916900" cy="444600"/>
          </a:xfrm>
          <a:prstGeom prst="rect">
            <a:avLst/>
          </a:prstGeom>
          <a:gradFill>
            <a:gsLst>
              <a:gs pos="0">
                <a:srgbClr val="6E0005"/>
              </a:gs>
              <a:gs pos="50000">
                <a:srgbClr val="A1000C"/>
              </a:gs>
              <a:gs pos="100000">
                <a:srgbClr val="C00011"/>
              </a:gs>
            </a:gsLst>
            <a:lin ang="2700006" scaled="0"/>
          </a:gradFill>
          <a:ln>
            <a:noFill/>
          </a:ln>
        </p:spPr>
        <p:txBody>
          <a:bodyPr anchorCtr="0" anchor="ctr" bIns="45700" lIns="91425" spcFirstLastPara="1" rIns="360000"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entury Gothic"/>
              <a:ea typeface="Century Gothic"/>
              <a:cs typeface="Century Gothic"/>
              <a:sym typeface="Century Gothic"/>
            </a:endParaRPr>
          </a:p>
        </p:txBody>
      </p:sp>
      <p:grpSp>
        <p:nvGrpSpPr>
          <p:cNvPr id="102" name="Google Shape;102;g305bf509e71_0_758"/>
          <p:cNvGrpSpPr/>
          <p:nvPr/>
        </p:nvGrpSpPr>
        <p:grpSpPr>
          <a:xfrm>
            <a:off x="0" y="0"/>
            <a:ext cx="9370771" cy="954191"/>
            <a:chOff x="0" y="0"/>
            <a:chExt cx="7027200" cy="954000"/>
          </a:xfrm>
        </p:grpSpPr>
        <p:sp>
          <p:nvSpPr>
            <p:cNvPr id="103" name="Google Shape;103;g305bf509e71_0_758"/>
            <p:cNvSpPr/>
            <p:nvPr/>
          </p:nvSpPr>
          <p:spPr>
            <a:xfrm>
              <a:off x="0" y="0"/>
              <a:ext cx="7027200" cy="9540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Times New Roman"/>
                <a:ea typeface="Times New Roman"/>
                <a:cs typeface="Times New Roman"/>
                <a:sym typeface="Times New Roman"/>
              </a:endParaRPr>
            </a:p>
          </p:txBody>
        </p:sp>
        <p:sp>
          <p:nvSpPr>
            <p:cNvPr id="104" name="Google Shape;104;g305bf509e71_0_758"/>
            <p:cNvSpPr/>
            <p:nvPr/>
          </p:nvSpPr>
          <p:spPr>
            <a:xfrm>
              <a:off x="2506474" y="63488"/>
              <a:ext cx="4273200" cy="52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it-IT" sz="2800" u="none" cap="small" strike="noStrike">
                  <a:solidFill>
                    <a:srgbClr val="FFFFFF"/>
                  </a:solidFill>
                  <a:latin typeface="Century Gothic"/>
                  <a:ea typeface="Century Gothic"/>
                  <a:cs typeface="Century Gothic"/>
                  <a:sym typeface="Century Gothic"/>
                </a:rPr>
                <a:t>Agripolis Campus</a:t>
              </a:r>
              <a:endParaRPr b="0" i="0" sz="1400" u="none" cap="none" strike="noStrike">
                <a:solidFill>
                  <a:srgbClr val="000000"/>
                </a:solidFill>
                <a:latin typeface="Arial"/>
                <a:ea typeface="Arial"/>
                <a:cs typeface="Arial"/>
                <a:sym typeface="Arial"/>
              </a:endParaRPr>
            </a:p>
          </p:txBody>
        </p:sp>
      </p:grpSp>
      <p:pic>
        <p:nvPicPr>
          <p:cNvPr descr="SigilloLogoLAST_WhiteOK" id="105" name="Google Shape;105;g305bf509e71_0_758"/>
          <p:cNvPicPr preferRelativeResize="0"/>
          <p:nvPr/>
        </p:nvPicPr>
        <p:blipFill rotWithShape="1">
          <a:blip r:embed="rId2">
            <a:alphaModFix/>
          </a:blip>
          <a:srcRect b="0" l="0" r="0" t="0"/>
          <a:stretch/>
        </p:blipFill>
        <p:spPr>
          <a:xfrm>
            <a:off x="131233" y="55563"/>
            <a:ext cx="1838325" cy="820737"/>
          </a:xfrm>
          <a:prstGeom prst="rect">
            <a:avLst/>
          </a:prstGeom>
          <a:noFill/>
          <a:ln>
            <a:noFill/>
          </a:ln>
        </p:spPr>
      </p:pic>
      <p:sp>
        <p:nvSpPr>
          <p:cNvPr id="106" name="Google Shape;106;g305bf509e71_0_758"/>
          <p:cNvSpPr txBox="1"/>
          <p:nvPr>
            <p:ph idx="1" type="body"/>
          </p:nvPr>
        </p:nvSpPr>
        <p:spPr>
          <a:xfrm>
            <a:off x="609600" y="1895180"/>
            <a:ext cx="10972800" cy="44541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a:lvl1pPr>
            <a:lvl2pPr indent="-406400" lvl="1" marL="914400" algn="l">
              <a:lnSpc>
                <a:spcPct val="100000"/>
              </a:lnSpc>
              <a:spcBef>
                <a:spcPts val="560"/>
              </a:spcBef>
              <a:spcAft>
                <a:spcPts val="0"/>
              </a:spcAft>
              <a:buClr>
                <a:schemeClr val="dk1"/>
              </a:buClr>
              <a:buSzPts val="2800"/>
              <a:buChar char="–"/>
              <a:defRPr/>
            </a:lvl2pPr>
            <a:lvl3pPr indent="-381000" lvl="2" marL="1371600" algn="l">
              <a:lnSpc>
                <a:spcPct val="100000"/>
              </a:lnSpc>
              <a:spcBef>
                <a:spcPts val="480"/>
              </a:spcBef>
              <a:spcAft>
                <a:spcPts val="0"/>
              </a:spcAft>
              <a:buClr>
                <a:schemeClr val="dk1"/>
              </a:buClr>
              <a:buSzPts val="2400"/>
              <a:buChar char="•"/>
              <a:defRPr/>
            </a:lvl3pPr>
            <a:lvl4pPr indent="-355600" lvl="3" marL="1828800" algn="l">
              <a:lnSpc>
                <a:spcPct val="100000"/>
              </a:lnSpc>
              <a:spcBef>
                <a:spcPts val="400"/>
              </a:spcBef>
              <a:spcAft>
                <a:spcPts val="0"/>
              </a:spcAft>
              <a:buClr>
                <a:schemeClr val="dk1"/>
              </a:buClr>
              <a:buSzPts val="2000"/>
              <a:buChar char="–"/>
              <a:defRPr/>
            </a:lvl4pPr>
            <a:lvl5pPr indent="-355600" lvl="4" marL="2286000" algn="l">
              <a:lnSpc>
                <a:spcPct val="100000"/>
              </a:lnSpc>
              <a:spcBef>
                <a:spcPts val="400"/>
              </a:spcBef>
              <a:spcAft>
                <a:spcPts val="0"/>
              </a:spcAft>
              <a:buClr>
                <a:schemeClr val="dk1"/>
              </a:buClr>
              <a:buSzPts val="20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7" name="Google Shape;107;g305bf509e71_0_758"/>
          <p:cNvSpPr txBox="1"/>
          <p:nvPr>
            <p:ph type="title"/>
          </p:nvPr>
        </p:nvSpPr>
        <p:spPr>
          <a:xfrm>
            <a:off x="609600" y="1087972"/>
            <a:ext cx="10972800" cy="632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B3071B"/>
              </a:buClr>
              <a:buSzPts val="3200"/>
              <a:buFont typeface="Calibri"/>
              <a:buNone/>
              <a:defRPr sz="3200">
                <a:solidFill>
                  <a:srgbClr val="B3071B"/>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8" name="Google Shape;108;g305bf509e71_0_758"/>
          <p:cNvSpPr txBox="1"/>
          <p:nvPr>
            <p:ph idx="10" type="dt"/>
          </p:nvPr>
        </p:nvSpPr>
        <p:spPr>
          <a:xfrm>
            <a:off x="609600" y="6484938"/>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05bf509e71_0_758"/>
          <p:cNvSpPr txBox="1"/>
          <p:nvPr>
            <p:ph idx="12" type="sldNum"/>
          </p:nvPr>
        </p:nvSpPr>
        <p:spPr>
          <a:xfrm>
            <a:off x="8737600" y="6484938"/>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it-IT"/>
              <a:t>‹#›</a:t>
            </a:fld>
            <a:endParaRPr/>
          </a:p>
        </p:txBody>
      </p:sp>
      <p:sp>
        <p:nvSpPr>
          <p:cNvPr id="110" name="Google Shape;110;g305bf509e71_0_758"/>
          <p:cNvSpPr txBox="1"/>
          <p:nvPr>
            <p:ph idx="11" type="ftr"/>
          </p:nvPr>
        </p:nvSpPr>
        <p:spPr>
          <a:xfrm>
            <a:off x="4165600" y="6484938"/>
            <a:ext cx="38607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olo e testo verticale">
  <p:cSld name="3_Titolo e testo verticale">
    <p:spTree>
      <p:nvGrpSpPr>
        <p:cNvPr id="20" name="Shape 20"/>
        <p:cNvGrpSpPr/>
        <p:nvPr/>
      </p:nvGrpSpPr>
      <p:grpSpPr>
        <a:xfrm>
          <a:off x="0" y="0"/>
          <a:ext cx="0" cy="0"/>
          <a:chOff x="0" y="0"/>
          <a:chExt cx="0" cy="0"/>
        </a:xfrm>
      </p:grpSpPr>
      <p:sp>
        <p:nvSpPr>
          <p:cNvPr id="21" name="Google Shape;21;p15"/>
          <p:cNvSpPr/>
          <p:nvPr/>
        </p:nvSpPr>
        <p:spPr>
          <a:xfrm>
            <a:off x="-1" y="0"/>
            <a:ext cx="12192001" cy="1138767"/>
          </a:xfrm>
          <a:prstGeom prst="rect">
            <a:avLst/>
          </a:prstGeom>
          <a:solidFill>
            <a:srgbClr val="AA0004"/>
          </a:solidFill>
          <a:ln>
            <a:noFill/>
          </a:ln>
        </p:spPr>
        <p:txBody>
          <a:bodyPr anchorCtr="0" anchor="ctr" bIns="45700" lIns="72000" spcFirstLastPara="1" rIns="360000"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p:txBody>
      </p:sp>
      <p:sp>
        <p:nvSpPr>
          <p:cNvPr id="22" name="Google Shape;22;p15"/>
          <p:cNvSpPr txBox="1"/>
          <p:nvPr>
            <p:ph type="title"/>
          </p:nvPr>
        </p:nvSpPr>
        <p:spPr>
          <a:xfrm>
            <a:off x="456000" y="1153221"/>
            <a:ext cx="11736000" cy="118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Arial"/>
              <a:buNone/>
              <a:defRPr b="1"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 type="body"/>
          </p:nvPr>
        </p:nvSpPr>
        <p:spPr>
          <a:xfrm>
            <a:off x="6179127" y="2592996"/>
            <a:ext cx="5663346" cy="38595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2" type="body"/>
          </p:nvPr>
        </p:nvSpPr>
        <p:spPr>
          <a:xfrm>
            <a:off x="1215640" y="2592996"/>
            <a:ext cx="3781233" cy="179427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5"/>
          <p:cNvSpPr txBox="1"/>
          <p:nvPr>
            <p:ph idx="3" type="body"/>
          </p:nvPr>
        </p:nvSpPr>
        <p:spPr>
          <a:xfrm>
            <a:off x="1215640" y="4777396"/>
            <a:ext cx="3781234" cy="179427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 name="Google Shape;26;p15"/>
          <p:cNvPicPr preferRelativeResize="0"/>
          <p:nvPr/>
        </p:nvPicPr>
        <p:blipFill rotWithShape="1">
          <a:blip r:embed="rId2">
            <a:alphaModFix/>
          </a:blip>
          <a:srcRect b="0" l="0" r="0" t="0"/>
          <a:stretch/>
        </p:blipFill>
        <p:spPr>
          <a:xfrm>
            <a:off x="456000" y="147563"/>
            <a:ext cx="1885998" cy="84304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7" name="Shape 27"/>
        <p:cNvGrpSpPr/>
        <p:nvPr/>
      </p:nvGrpSpPr>
      <p:grpSpPr>
        <a:xfrm>
          <a:off x="0" y="0"/>
          <a:ext cx="0" cy="0"/>
          <a:chOff x="0" y="0"/>
          <a:chExt cx="0" cy="0"/>
        </a:xfrm>
      </p:grpSpPr>
      <p:sp>
        <p:nvSpPr>
          <p:cNvPr id="28" name="Google Shape;2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p:cSld name="Titolo e testo verticale">
    <p:spTree>
      <p:nvGrpSpPr>
        <p:cNvPr id="31" name="Shape 31"/>
        <p:cNvGrpSpPr/>
        <p:nvPr/>
      </p:nvGrpSpPr>
      <p:grpSpPr>
        <a:xfrm>
          <a:off x="0" y="0"/>
          <a:ext cx="0" cy="0"/>
          <a:chOff x="0" y="0"/>
          <a:chExt cx="0" cy="0"/>
        </a:xfrm>
      </p:grpSpPr>
      <p:sp>
        <p:nvSpPr>
          <p:cNvPr id="32" name="Google Shape;32;p16"/>
          <p:cNvSpPr/>
          <p:nvPr/>
        </p:nvSpPr>
        <p:spPr>
          <a:xfrm>
            <a:off x="0" y="0"/>
            <a:ext cx="12192000" cy="6858000"/>
          </a:xfrm>
          <a:prstGeom prst="rect">
            <a:avLst/>
          </a:prstGeom>
          <a:solidFill>
            <a:srgbClr val="AA0004"/>
          </a:solidFill>
          <a:ln>
            <a:noFill/>
          </a:ln>
        </p:spPr>
        <p:txBody>
          <a:bodyPr anchorCtr="0" anchor="ctr" bIns="45700" lIns="91425" spcFirstLastPara="1" rIns="360000" wrap="square" tIns="45700">
            <a:noAutofit/>
          </a:bodyPr>
          <a:lstStyle/>
          <a:p>
            <a:pPr indent="0" lvl="0" marL="0" marR="0" rtl="0" algn="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p:txBody>
      </p:sp>
      <p:pic>
        <p:nvPicPr>
          <p:cNvPr id="33" name="Google Shape;33;p16"/>
          <p:cNvPicPr preferRelativeResize="0"/>
          <p:nvPr/>
        </p:nvPicPr>
        <p:blipFill rotWithShape="1">
          <a:blip r:embed="rId2">
            <a:alphaModFix/>
          </a:blip>
          <a:srcRect b="0" l="0" r="0" t="0"/>
          <a:stretch/>
        </p:blipFill>
        <p:spPr>
          <a:xfrm>
            <a:off x="3501098" y="2269067"/>
            <a:ext cx="5189805" cy="231986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34" name="Shape 34"/>
        <p:cNvGrpSpPr/>
        <p:nvPr/>
      </p:nvGrpSpPr>
      <p:grpSpPr>
        <a:xfrm>
          <a:off x="0" y="0"/>
          <a:ext cx="0" cy="0"/>
          <a:chOff x="0" y="0"/>
          <a:chExt cx="0" cy="0"/>
        </a:xfrm>
      </p:grpSpPr>
      <p:sp>
        <p:nvSpPr>
          <p:cNvPr id="35" name="Google Shape;35;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40" name="Shape 40"/>
        <p:cNvGrpSpPr/>
        <p:nvPr/>
      </p:nvGrpSpPr>
      <p:grpSpPr>
        <a:xfrm>
          <a:off x="0" y="0"/>
          <a:ext cx="0" cy="0"/>
          <a:chOff x="0" y="0"/>
          <a:chExt cx="0" cy="0"/>
        </a:xfrm>
      </p:grpSpPr>
      <p:sp>
        <p:nvSpPr>
          <p:cNvPr id="41" name="Google Shape;41;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46" name="Shape 46"/>
        <p:cNvGrpSpPr/>
        <p:nvPr/>
      </p:nvGrpSpPr>
      <p:grpSpPr>
        <a:xfrm>
          <a:off x="0" y="0"/>
          <a:ext cx="0" cy="0"/>
          <a:chOff x="0" y="0"/>
          <a:chExt cx="0" cy="0"/>
        </a:xfrm>
      </p:grpSpPr>
      <p:sp>
        <p:nvSpPr>
          <p:cNvPr id="47" name="Google Shape;47;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9" name="Google Shape;4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52" name="Shape 52"/>
        <p:cNvGrpSpPr/>
        <p:nvPr/>
      </p:nvGrpSpPr>
      <p:grpSpPr>
        <a:xfrm>
          <a:off x="0" y="0"/>
          <a:ext cx="0" cy="0"/>
          <a:chOff x="0" y="0"/>
          <a:chExt cx="0" cy="0"/>
        </a:xfrm>
      </p:grpSpPr>
      <p:sp>
        <p:nvSpPr>
          <p:cNvPr id="53" name="Google Shape;5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59" name="Shape 59"/>
        <p:cNvGrpSpPr/>
        <p:nvPr/>
      </p:nvGrpSpPr>
      <p:grpSpPr>
        <a:xfrm>
          <a:off x="0" y="0"/>
          <a:ext cx="0" cy="0"/>
          <a:chOff x="0" y="0"/>
          <a:chExt cx="0" cy="0"/>
        </a:xfrm>
      </p:grpSpPr>
      <p:sp>
        <p:nvSpPr>
          <p:cNvPr id="60" name="Google Shape;60;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unipd.it/en/en/en/en/en/en/en/en/en/sites/en.unipd.it/files/SITO_%20SAOS%20%20SLIDES%202023.pdf" TargetMode="External"/><Relationship Id="rId4" Type="http://schemas.openxmlformats.org/officeDocument/2006/relationships/hyperlink" Target="https://mediaspace.unipd.it/media/How+to+apply+for+your+residence+permit/1_z3g9yijr" TargetMode="External"/><Relationship Id="rId9" Type="http://schemas.openxmlformats.org/officeDocument/2006/relationships/image" Target="../media/image3.png"/><Relationship Id="rId5" Type="http://schemas.openxmlformats.org/officeDocument/2006/relationships/hyperlink" Target="https://unipd.zoom.us/meeting/register/tZYsf-igpzotHNen1OD2GaWSR5mqYFvlz3nP#/registration" TargetMode="External"/><Relationship Id="rId6" Type="http://schemas.openxmlformats.org/officeDocument/2006/relationships/hyperlink" Target="http://www.unipd.it/en/saos" TargetMode="External"/><Relationship Id="rId7" Type="http://schemas.openxmlformats.org/officeDocument/2006/relationships/hyperlink" Target="mailto:saos@unipd.it" TargetMode="External"/><Relationship Id="rId8"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unipd.it/en/healthcare-E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unipd.it/en/healthcare-nonEU" TargetMode="External"/><Relationship Id="rId4" Type="http://schemas.openxmlformats.org/officeDocument/2006/relationships/hyperlink" Target="https://www.venetoimmigrazione.it/public/download/369_task33_guida_servizi_sanitari_english_vl.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mailto:uniulss@aulss6.veneto.it" TargetMode="External"/><Relationship Id="rId4" Type="http://schemas.openxmlformats.org/officeDocument/2006/relationships/hyperlink" Target="https://web.unipd.it/international/booking-area/ulss-unip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unipd.it/en/tuition-fees" TargetMode="External"/><Relationship Id="rId4" Type="http://schemas.openxmlformats.org/officeDocument/2006/relationships/hyperlink" Target="https://www.unipd.it/en/pagop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unipd.it/en/isee" TargetMode="External"/><Relationship Id="rId4" Type="http://schemas.openxmlformats.org/officeDocument/2006/relationships/hyperlink" Target="mailto:caf-iseeunipd@ciapadova.it" TargetMode="External"/><Relationship Id="rId5" Type="http://schemas.openxmlformats.org/officeDocument/2006/relationships/hyperlink" Target="https://www.unipd.it/en/isee" TargetMode="External"/><Relationship Id="rId6" Type="http://schemas.openxmlformats.org/officeDocument/2006/relationships/hyperlink" Target="https://unipd.cafciaisee.it/ISEUSTRANIERI/ISEUSTRANIERI.ht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 Id="rId4" Type="http://schemas.openxmlformats.org/officeDocument/2006/relationships/hyperlink" Target="https://www.unipd.it/en/studying-padova/funding-and-fees/part-time-job-opportuniti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unipd.zoom.us/meeting/register/tZUtc-6qrDsuGteAt0OsJg8venr8Jr_kmz1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unipd.it/en/cantee" TargetMode="External"/><Relationship Id="rId4" Type="http://schemas.openxmlformats.org/officeDocument/2006/relationships/image" Target="../media/image9.jpg"/><Relationship Id="rId5" Type="http://schemas.openxmlformats.org/officeDocument/2006/relationships/hyperlink" Target="https://www.esu.pd.it/en/food-servic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unibeds.it/" TargetMode="Externa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hyperlink" Target="http://www.unipd.it/en/studying-padova/services/housing" TargetMode="External"/><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agendastudentiunipd.easystaff.it/?view=home&amp;include=homepage&amp;_lang=en" TargetMode="External"/><Relationship Id="rId4" Type="http://schemas.openxmlformats.org/officeDocument/2006/relationships/hyperlink" Target="https://www.unipd.it/en/department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hyperlink" Target="https://www.unipd.it/en/libraries" TargetMode="External"/><Relationship Id="rId9" Type="http://schemas.openxmlformats.org/officeDocument/2006/relationships/image" Target="../media/image26.jpg"/><Relationship Id="rId5" Type="http://schemas.openxmlformats.org/officeDocument/2006/relationships/hyperlink" Target="http://www.unipd.it/en/multimedia-facilities" TargetMode="External"/><Relationship Id="rId6" Type="http://schemas.openxmlformats.org/officeDocument/2006/relationships/hyperlink" Target="http://bibliotecadigitale.cab.unipd.it/bd/auth-proxy" TargetMode="External"/><Relationship Id="rId7" Type="http://schemas.openxmlformats.org/officeDocument/2006/relationships/hyperlink" Target="http://bibliotecadigitale.cab.unipd.it/bd/connessione-off-campus-sso" TargetMode="External"/><Relationship Id="rId8" Type="http://schemas.openxmlformats.org/officeDocument/2006/relationships/hyperlink" Target="http://bibliotecadigitale.cab.unipd.it/en/digitalsolidarity/covid-19-open-or-free-access-online-resourc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hyperlink" Target="http://bibliotecagripolis.cab.unipd.it/" TargetMode="External"/><Relationship Id="rId5"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49.jpg"/><Relationship Id="rId5" Type="http://schemas.openxmlformats.org/officeDocument/2006/relationships/hyperlink" Target="https://goo.gl/maps/tQ1iKyrYj8n" TargetMode="External"/><Relationship Id="rId6" Type="http://schemas.openxmlformats.org/officeDocument/2006/relationships/hyperlink" Target="https://goo.gl/maps/tQ1iKyrYj8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zcal.co/i/ve8eQs3G" TargetMode="External"/><Relationship Id="rId4" Type="http://schemas.openxmlformats.org/officeDocument/2006/relationships/hyperlink" Target="https://zcal.co/i/5L1N0wxo" TargetMode="External"/><Relationship Id="rId5" Type="http://schemas.openxmlformats.org/officeDocument/2006/relationships/image" Target="../media/image24.jpg"/><Relationship Id="rId6"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cla.unipd.it/en/language-courses/italian-courses-international-students/" TargetMode="External"/><Relationship Id="rId4" Type="http://schemas.openxmlformats.org/officeDocument/2006/relationships/hyperlink" Target="https://cla.unipd.it/en/self-study/tandem-learning/" TargetMode="External"/><Relationship Id="rId9" Type="http://schemas.openxmlformats.org/officeDocument/2006/relationships/image" Target="../media/image27.png"/><Relationship Id="rId5" Type="http://schemas.openxmlformats.org/officeDocument/2006/relationships/hyperlink" Target="https://cla.unipd.it/en/self-study/tandem-learning/" TargetMode="External"/><Relationship Id="rId6" Type="http://schemas.openxmlformats.org/officeDocument/2006/relationships/hyperlink" Target="https://cla.unipd.it/en/self-study/conversazioni-creattive/" TargetMode="External"/><Relationship Id="rId7" Type="http://schemas.openxmlformats.org/officeDocument/2006/relationships/hyperlink" Target="https://cla.unipd.it/en/self-study/self-study/language-advising/" TargetMode="External"/><Relationship Id="rId8" Type="http://schemas.openxmlformats.org/officeDocument/2006/relationships/hyperlink" Target="https://cla.unipd.it/en/e-tande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hyperlink" Target="mailto:psychological.assistance.scup@unipd.i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hyperlink" Target="http://www.cuspadova.it/" TargetMode="External"/><Relationship Id="rId6" Type="http://schemas.openxmlformats.org/officeDocument/2006/relationships/hyperlink" Target="https://www.unipd.it/en/spor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4.jp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hyperlink" Target="mailto:tutor.agrariamedicinaveterinaria@unipd.it" TargetMode="External"/><Relationship Id="rId4" Type="http://schemas.openxmlformats.org/officeDocument/2006/relationships/hyperlink" Target="https://www.agrariamedicinaveterinaria.unipd.it/scuola/contatti/tutorato" TargetMode="External"/><Relationship Id="rId5"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mailto:agraria.medicinaveterinaria@unipd.it" TargetMode="External"/><Relationship Id="rId4" Type="http://schemas.openxmlformats.org/officeDocument/2006/relationships/hyperlink" Target="mailto:silvia.begni@unipd.it" TargetMode="External"/><Relationship Id="rId9" Type="http://schemas.openxmlformats.org/officeDocument/2006/relationships/image" Target="../media/image42.png"/><Relationship Id="rId5" Type="http://schemas.openxmlformats.org/officeDocument/2006/relationships/hyperlink" Target="mailto:erasmus.agripolis@unipd.it" TargetMode="External"/><Relationship Id="rId6" Type="http://schemas.openxmlformats.org/officeDocument/2006/relationships/hyperlink" Target="https://www.agrariamedicinaveterinaria.unipd.it/en/" TargetMode="External"/><Relationship Id="rId7" Type="http://schemas.openxmlformats.org/officeDocument/2006/relationships/image" Target="../media/image47.png"/><Relationship Id="rId8"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0.jpg"/><Relationship Id="rId6" Type="http://schemas.openxmlformats.org/officeDocument/2006/relationships/image" Target="../media/image53.png"/><Relationship Id="rId7" Type="http://schemas.openxmlformats.org/officeDocument/2006/relationships/image" Target="../media/image6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52.png"/><Relationship Id="rId9"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58.png"/><Relationship Id="rId7" Type="http://schemas.openxmlformats.org/officeDocument/2006/relationships/image" Target="../media/image57.png"/><Relationship Id="rId8"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ww.unipd.it/en/getting-around-padua" TargetMode="External"/></Relationships>
</file>

<file path=ppt/slides/_rels/slide5.xml.rels><?xml version="1.0" encoding="UTF-8" standalone="yes"?><Relationships xmlns="http://schemas.openxmlformats.org/package/2006/relationships"><Relationship Id="rId11" Type="http://schemas.openxmlformats.org/officeDocument/2006/relationships/hyperlink" Target="https://www.trenitalia.com/en.html" TargetMode="External"/><Relationship Id="rId10" Type="http://schemas.openxmlformats.org/officeDocument/2006/relationships/hyperlink" Target="https://lamazzone.wixsite.com/website" TargetMode="External"/><Relationship Id="rId13" Type="http://schemas.openxmlformats.org/officeDocument/2006/relationships/hyperlink" Target="https://www.italotreno.com/en" TargetMode="External"/><Relationship Id="rId12" Type="http://schemas.openxmlformats.org/officeDocument/2006/relationships/hyperlink" Target="https://www.italotreno.com/en"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hyperlink" Target="https://www.veneziaairport.it/en/" TargetMode="External"/><Relationship Id="rId9" Type="http://schemas.openxmlformats.org/officeDocument/2006/relationships/hyperlink" Target="https://www.goopti.com/en/" TargetMode="External"/><Relationship Id="rId15" Type="http://schemas.openxmlformats.org/officeDocument/2006/relationships/hyperlink" Target="https://www.flixbus.it/" TargetMode="External"/><Relationship Id="rId14" Type="http://schemas.openxmlformats.org/officeDocument/2006/relationships/image" Target="../media/image15.png"/><Relationship Id="rId16" Type="http://schemas.openxmlformats.org/officeDocument/2006/relationships/hyperlink" Target="https://www.autostrade.it/en/home" TargetMode="External"/><Relationship Id="rId5" Type="http://schemas.openxmlformats.org/officeDocument/2006/relationships/hyperlink" Target="https://www.fsbusitalia.it/content/fsbusitalia/eng.html" TargetMode="External"/><Relationship Id="rId6" Type="http://schemas.openxmlformats.org/officeDocument/2006/relationships/hyperlink" Target="https://www.trevisoairport.it/en/" TargetMode="External"/><Relationship Id="rId7" Type="http://schemas.openxmlformats.org/officeDocument/2006/relationships/hyperlink" Target="https://mobilitadimarca.it/p/linee-e-orari/treviso-airbus" TargetMode="External"/><Relationship Id="rId8" Type="http://schemas.openxmlformats.org/officeDocument/2006/relationships/hyperlink" Target="https://www.airservicepadova.it/e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unipd.it/en/cultural-landmarks" TargetMode="External"/><Relationship Id="rId4" Type="http://schemas.openxmlformats.org/officeDocument/2006/relationships/hyperlink" Target="https://www.unipd.it/en/discovering-padova/cultural-landmarks/university-cultural-heritage" TargetMode="External"/><Relationship Id="rId5" Type="http://schemas.openxmlformats.org/officeDocument/2006/relationships/hyperlink" Target="https://www.unipd.it/en/discovering-padova/city-museums-and-exhibition" TargetMode="External"/><Relationship Id="rId6" Type="http://schemas.openxmlformats.org/officeDocument/2006/relationships/hyperlink" Target="https://www.unipd.it/en/music-and-shows" TargetMode="External"/><Relationship Id="rId7" Type="http://schemas.openxmlformats.org/officeDocument/2006/relationships/hyperlink" Target="https://www.unipd.it/en/events-universa" TargetMode="External"/><Relationship Id="rId8" Type="http://schemas.openxmlformats.org/officeDocument/2006/relationships/image" Target="../media/image63.jpg"/></Relationships>
</file>

<file path=ppt/slides/_rels/slide51.xml.rels><?xml version="1.0" encoding="UTF-8" standalone="yes"?><Relationships xmlns="http://schemas.openxmlformats.org/package/2006/relationships"><Relationship Id="rId10"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mailto:international.admission@unipd.it" TargetMode="External"/><Relationship Id="rId4" Type="http://schemas.openxmlformats.org/officeDocument/2006/relationships/hyperlink" Target="mailto:saos@unipd.it" TargetMode="External"/><Relationship Id="rId9" Type="http://schemas.openxmlformats.org/officeDocument/2006/relationships/hyperlink" Target="mailto:benefici.studenti@unipd.it" TargetMode="External"/><Relationship Id="rId5" Type="http://schemas.openxmlformats.org/officeDocument/2006/relationships/hyperlink" Target="mailto:carriere.studenti@unipd.it" TargetMode="External"/><Relationship Id="rId6" Type="http://schemas.openxmlformats.org/officeDocument/2006/relationships/hyperlink" Target="mailto:benefici.studenti@unipd.it" TargetMode="External"/><Relationship Id="rId7" Type="http://schemas.openxmlformats.org/officeDocument/2006/relationships/hyperlink" Target="mailto:caf-iseeunipd@ciapadova.it" TargetMode="External"/><Relationship Id="rId8" Type="http://schemas.openxmlformats.org/officeDocument/2006/relationships/hyperlink" Target="mailto:housing@unipd.it" TargetMode="External"/></Relationships>
</file>

<file path=ppt/slides/_rels/slide52.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69.png"/><Relationship Id="rId13" Type="http://schemas.openxmlformats.org/officeDocument/2006/relationships/image" Target="../media/image66.png"/><Relationship Id="rId12"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hyperlink" Target="mailto:cdl.animalcare@unipd.it" TargetMode="External"/><Relationship Id="rId4" Type="http://schemas.openxmlformats.org/officeDocument/2006/relationships/hyperlink" Target="https://www.agrariamedicinaveterinaria.unipd.it/en/courses/bachelors-first-cycle-and-masters-second-cycle-degrees/animal-care" TargetMode="External"/><Relationship Id="rId9" Type="http://schemas.openxmlformats.org/officeDocument/2006/relationships/image" Target="../media/image65.png"/><Relationship Id="rId5" Type="http://schemas.openxmlformats.org/officeDocument/2006/relationships/hyperlink" Target="https://www.facebook.com/BCAmpusunipd/" TargetMode="External"/><Relationship Id="rId6" Type="http://schemas.openxmlformats.org/officeDocument/2006/relationships/hyperlink" Target="https://www.instagram.com/bca_campus_unipd/" TargetMode="External"/><Relationship Id="rId7" Type="http://schemas.openxmlformats.org/officeDocument/2006/relationships/hyperlink" Target="https://www.instagram.com/bca_campus_unipd/" TargetMode="External"/><Relationship Id="rId8" Type="http://schemas.openxmlformats.org/officeDocument/2006/relationships/image" Target="../media/image6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unipd.it/en/studying-padua/admission/language-requirement"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eb.unipd.it/international/booking-area-enrolment-desk/" TargetMode="External"/><Relationship Id="rId4" Type="http://schemas.openxmlformats.org/officeDocument/2006/relationships/hyperlink" Target="https://ardi.cimea.it/en" TargetMode="External"/><Relationship Id="rId5" Type="http://schemas.openxmlformats.org/officeDocument/2006/relationships/hyperlink" Target="https://www.cimea.it/EN/pagina-attestati-di-comparabilita-e-verifica-dei-titoli" TargetMode="External"/><Relationship Id="rId6"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hyperlink" Target="https://www.unipd.it/en/flash-car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ctrTitle"/>
          </p:nvPr>
        </p:nvSpPr>
        <p:spPr>
          <a:xfrm>
            <a:off x="1547543" y="3675326"/>
            <a:ext cx="9096900" cy="1290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4760"/>
              <a:buFont typeface="Arial"/>
              <a:buNone/>
            </a:pPr>
            <a:r>
              <a:rPr b="1" lang="it-IT" sz="4200"/>
              <a:t>WELCOME MEETING</a:t>
            </a:r>
            <a:endParaRPr b="1" sz="4200"/>
          </a:p>
          <a:p>
            <a:pPr indent="0" lvl="0" marL="0" rtl="0" algn="ctr">
              <a:lnSpc>
                <a:spcPct val="100000"/>
              </a:lnSpc>
              <a:spcBef>
                <a:spcPts val="0"/>
              </a:spcBef>
              <a:spcAft>
                <a:spcPts val="0"/>
              </a:spcAft>
              <a:buClr>
                <a:schemeClr val="lt1"/>
              </a:buClr>
              <a:buSzPct val="104760"/>
              <a:buFont typeface="Arial"/>
              <a:buNone/>
            </a:pPr>
            <a:r>
              <a:rPr b="1" lang="it-IT" sz="4200"/>
              <a:t>for international students</a:t>
            </a:r>
            <a:endParaRPr b="1" sz="4200"/>
          </a:p>
        </p:txBody>
      </p:sp>
      <p:sp>
        <p:nvSpPr>
          <p:cNvPr id="117" name="Google Shape;117;p1"/>
          <p:cNvSpPr txBox="1"/>
          <p:nvPr>
            <p:ph idx="1" type="body"/>
          </p:nvPr>
        </p:nvSpPr>
        <p:spPr>
          <a:xfrm>
            <a:off x="2935501" y="5380857"/>
            <a:ext cx="6321000" cy="758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lang="it-IT" sz="3000"/>
              <a:t>A.Y. 2024/25</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0214803130_0_139"/>
          <p:cNvSpPr txBox="1"/>
          <p:nvPr/>
        </p:nvSpPr>
        <p:spPr>
          <a:xfrm>
            <a:off x="755871" y="1449100"/>
            <a:ext cx="7323900" cy="514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it-IT" sz="2200" u="sng" cap="none" strike="noStrike">
                <a:solidFill>
                  <a:srgbClr val="B3071B"/>
                </a:solidFill>
                <a:latin typeface="Arial"/>
                <a:ea typeface="Arial"/>
                <a:cs typeface="Arial"/>
                <a:sym typeface="Arial"/>
                <a:hlinkClick r:id="rId3">
                  <a:extLst>
                    <a:ext uri="{A12FA001-AC4F-418D-AE19-62706E023703}">
                      <ahyp:hlinkClr val="tx"/>
                    </a:ext>
                  </a:extLst>
                </a:hlinkClick>
              </a:rPr>
              <a:t>Step by step guidelines </a:t>
            </a:r>
            <a:endParaRPr b="0" i="1" sz="22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22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2200" u="sng" cap="none" strike="noStrike">
                <a:solidFill>
                  <a:srgbClr val="B3071B"/>
                </a:solidFill>
                <a:latin typeface="Arial"/>
                <a:ea typeface="Arial"/>
                <a:cs typeface="Arial"/>
                <a:sym typeface="Arial"/>
                <a:hlinkClick r:id="rId4">
                  <a:extLst>
                    <a:ext uri="{A12FA001-AC4F-418D-AE19-62706E023703}">
                      <ahyp:hlinkClr val="tx"/>
                    </a:ext>
                  </a:extLst>
                </a:hlinkClick>
              </a:rPr>
              <a:t>Videotutorial</a:t>
            </a:r>
            <a:endParaRPr b="1" i="0" sz="22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200" u="none" cap="none" strike="noStrike">
                <a:solidFill>
                  <a:srgbClr val="000000"/>
                </a:solidFill>
                <a:highlight>
                  <a:srgbClr val="FFFFFF"/>
                </a:highlight>
                <a:latin typeface="Arial"/>
                <a:ea typeface="Arial"/>
                <a:cs typeface="Arial"/>
                <a:sym typeface="Arial"/>
              </a:rPr>
              <a:t>You can register</a:t>
            </a:r>
            <a:r>
              <a:rPr b="1" i="0" lang="it-IT" sz="2200" u="none" cap="none" strike="noStrike">
                <a:solidFill>
                  <a:srgbClr val="B3071B"/>
                </a:solidFill>
                <a:highlight>
                  <a:srgbClr val="FFFFFF"/>
                </a:highlight>
                <a:latin typeface="Arial"/>
                <a:ea typeface="Arial"/>
                <a:cs typeface="Arial"/>
                <a:sym typeface="Arial"/>
              </a:rPr>
              <a:t> </a:t>
            </a:r>
            <a:r>
              <a:rPr b="1" i="0" lang="it-IT" sz="2200" u="sng" cap="none" strike="noStrike">
                <a:solidFill>
                  <a:srgbClr val="B3071B"/>
                </a:solidFill>
                <a:highlight>
                  <a:srgbClr val="FFFFFF"/>
                </a:highlight>
                <a:latin typeface="Arial"/>
                <a:ea typeface="Arial"/>
                <a:cs typeface="Arial"/>
                <a:sym typeface="Arial"/>
                <a:hlinkClick r:id="rId5">
                  <a:extLst>
                    <a:ext uri="{A12FA001-AC4F-418D-AE19-62706E023703}">
                      <ahyp:hlinkClr val="tx"/>
                    </a:ext>
                  </a:extLst>
                </a:hlinkClick>
              </a:rPr>
              <a:t>here</a:t>
            </a:r>
            <a:r>
              <a:rPr b="0" i="0" lang="it-IT" sz="2200" u="none" cap="none" strike="noStrike">
                <a:solidFill>
                  <a:srgbClr val="000000"/>
                </a:solidFill>
                <a:highlight>
                  <a:srgbClr val="FFFFFF"/>
                </a:highlight>
                <a:latin typeface="Arial"/>
                <a:ea typeface="Arial"/>
                <a:cs typeface="Arial"/>
                <a:sym typeface="Arial"/>
              </a:rPr>
              <a:t> to join the </a:t>
            </a:r>
            <a:r>
              <a:rPr b="1" i="0" lang="it-IT" sz="2200" u="none" cap="none" strike="noStrike">
                <a:solidFill>
                  <a:srgbClr val="000000"/>
                </a:solidFill>
                <a:highlight>
                  <a:srgbClr val="FFFFFF"/>
                </a:highlight>
                <a:latin typeface="Arial"/>
                <a:ea typeface="Arial"/>
                <a:cs typeface="Arial"/>
                <a:sym typeface="Arial"/>
              </a:rPr>
              <a:t>online</a:t>
            </a:r>
            <a:r>
              <a:rPr b="0" i="0" lang="it-IT" sz="2200" u="none" cap="none" strike="noStrike">
                <a:solidFill>
                  <a:srgbClr val="000000"/>
                </a:solidFill>
                <a:highlight>
                  <a:srgbClr val="FFFFFF"/>
                </a:highlight>
                <a:latin typeface="Arial"/>
                <a:ea typeface="Arial"/>
                <a:cs typeface="Arial"/>
                <a:sym typeface="Arial"/>
              </a:rPr>
              <a:t> </a:t>
            </a:r>
            <a:r>
              <a:rPr b="1" i="0" lang="it-IT" sz="2200" u="none" cap="none" strike="noStrike">
                <a:solidFill>
                  <a:srgbClr val="000000"/>
                </a:solidFill>
                <a:highlight>
                  <a:srgbClr val="FFFFFF"/>
                </a:highlight>
                <a:latin typeface="Arial"/>
                <a:ea typeface="Arial"/>
                <a:cs typeface="Arial"/>
                <a:sym typeface="Arial"/>
              </a:rPr>
              <a:t>webinars</a:t>
            </a:r>
            <a:r>
              <a:rPr b="0" i="0" lang="it-IT" sz="2200" u="none" cap="none" strike="noStrike">
                <a:solidFill>
                  <a:srgbClr val="000000"/>
                </a:solidFill>
                <a:highlight>
                  <a:srgbClr val="FFFFFF"/>
                </a:highlight>
                <a:latin typeface="Arial"/>
                <a:ea typeface="Arial"/>
                <a:cs typeface="Arial"/>
                <a:sym typeface="Arial"/>
              </a:rPr>
              <a:t> on how to fill in the Residence Permit request </a:t>
            </a:r>
            <a:r>
              <a:rPr b="1" i="0" lang="it-IT" sz="2200" u="sng" cap="none" strike="noStrike">
                <a:solidFill>
                  <a:srgbClr val="000000"/>
                </a:solidFill>
                <a:highlight>
                  <a:srgbClr val="FFFFFF"/>
                </a:highlight>
                <a:latin typeface="Arial"/>
                <a:ea typeface="Arial"/>
                <a:cs typeface="Arial"/>
                <a:sym typeface="Arial"/>
              </a:rPr>
              <a:t>every </a:t>
            </a:r>
            <a:r>
              <a:rPr b="1" lang="it-IT" sz="2200" u="sng">
                <a:highlight>
                  <a:srgbClr val="FFFFFF"/>
                </a:highlight>
              </a:rPr>
              <a:t>Thursday</a:t>
            </a:r>
            <a:r>
              <a:rPr b="1" i="0" lang="it-IT" sz="2200" u="sng" cap="none" strike="noStrike">
                <a:solidFill>
                  <a:srgbClr val="000000"/>
                </a:solidFill>
                <a:highlight>
                  <a:srgbClr val="FFFFFF"/>
                </a:highlight>
                <a:latin typeface="Arial"/>
                <a:ea typeface="Arial"/>
                <a:cs typeface="Arial"/>
                <a:sym typeface="Arial"/>
              </a:rPr>
              <a:t> at 12.00 pm </a:t>
            </a:r>
            <a:r>
              <a:rPr b="0" i="0" lang="it-IT" sz="2200" u="none" cap="none" strike="noStrike">
                <a:solidFill>
                  <a:srgbClr val="000000"/>
                </a:solidFill>
                <a:highlight>
                  <a:srgbClr val="FFFFFF"/>
                </a:highlight>
                <a:latin typeface="Arial"/>
                <a:ea typeface="Arial"/>
                <a:cs typeface="Arial"/>
                <a:sym typeface="Arial"/>
              </a:rPr>
              <a:t>until 10th October. </a:t>
            </a:r>
            <a:endParaRPr b="0" i="0" sz="2200" u="none" cap="none" strike="noStrike">
              <a:solidFill>
                <a:srgbClr val="000000"/>
              </a:solidFill>
              <a:highlight>
                <a:srgbClr val="FFFFFF"/>
              </a:highlight>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rPr b="1" i="0" lang="it-IT" sz="2200" u="none" cap="none" strike="noStrike">
                <a:solidFill>
                  <a:srgbClr val="000000"/>
                </a:solidFill>
                <a:latin typeface="Arial"/>
                <a:ea typeface="Arial"/>
                <a:cs typeface="Arial"/>
                <a:sym typeface="Arial"/>
              </a:rPr>
              <a:t>SAOS OFFICE </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rPr b="1" i="0" lang="it-IT" sz="2200" u="none" cap="none" strike="noStrike">
                <a:solidFill>
                  <a:srgbClr val="000000"/>
                </a:solidFill>
                <a:latin typeface="Arial"/>
                <a:ea typeface="Arial"/>
                <a:cs typeface="Arial"/>
                <a:sym typeface="Arial"/>
              </a:rPr>
              <a:t>Immigration Support Service</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rPr b="0" i="0" lang="it-IT" sz="2200" u="sng" cap="none" strike="noStrike">
                <a:solidFill>
                  <a:srgbClr val="000000"/>
                </a:solidFill>
                <a:latin typeface="Arial"/>
                <a:ea typeface="Arial"/>
                <a:cs typeface="Arial"/>
                <a:sym typeface="Arial"/>
                <a:hlinkClick r:id="rId6">
                  <a:extLst>
                    <a:ext uri="{A12FA001-AC4F-418D-AE19-62706E023703}">
                      <ahyp:hlinkClr val="tx"/>
                    </a:ext>
                  </a:extLst>
                </a:hlinkClick>
              </a:rPr>
              <a:t>www.unipd.it/en/saos</a:t>
            </a:r>
            <a:r>
              <a:rPr b="0" i="0" lang="it-IT" sz="2200" u="none" cap="none" strike="noStrike">
                <a:solidFill>
                  <a:srgbClr val="000000"/>
                </a:solidFill>
                <a:latin typeface="Arial"/>
                <a:ea typeface="Arial"/>
                <a:cs typeface="Arial"/>
                <a:sym typeface="Arial"/>
              </a:rPr>
              <a:t>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rPr b="0" i="0" lang="it-IT" sz="2200" u="sng" cap="none" strike="noStrike">
                <a:solidFill>
                  <a:srgbClr val="000000"/>
                </a:solidFill>
                <a:latin typeface="Arial"/>
                <a:ea typeface="Arial"/>
                <a:cs typeface="Arial"/>
                <a:sym typeface="Arial"/>
                <a:hlinkClick r:id="rId7">
                  <a:extLst>
                    <a:ext uri="{A12FA001-AC4F-418D-AE19-62706E023703}">
                      <ahyp:hlinkClr val="tx"/>
                    </a:ext>
                  </a:extLst>
                </a:hlinkClick>
              </a:rPr>
              <a:t>saos@unipd.it</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pic>
        <p:nvPicPr>
          <p:cNvPr id="193" name="Google Shape;193;g30214803130_0_139"/>
          <p:cNvPicPr preferRelativeResize="0"/>
          <p:nvPr/>
        </p:nvPicPr>
        <p:blipFill rotWithShape="1">
          <a:blip r:embed="rId8">
            <a:alphaModFix/>
          </a:blip>
          <a:srcRect b="0" l="0" r="0" t="0"/>
          <a:stretch/>
        </p:blipFill>
        <p:spPr>
          <a:xfrm>
            <a:off x="8598074" y="1316988"/>
            <a:ext cx="2664823" cy="2618707"/>
          </a:xfrm>
          <a:prstGeom prst="rect">
            <a:avLst/>
          </a:prstGeom>
          <a:noFill/>
          <a:ln>
            <a:noFill/>
          </a:ln>
        </p:spPr>
      </p:pic>
      <p:pic>
        <p:nvPicPr>
          <p:cNvPr id="194" name="Google Shape;194;g30214803130_0_139"/>
          <p:cNvPicPr preferRelativeResize="0"/>
          <p:nvPr/>
        </p:nvPicPr>
        <p:blipFill rotWithShape="1">
          <a:blip r:embed="rId9">
            <a:alphaModFix/>
          </a:blip>
          <a:srcRect b="0" l="0" r="0" t="0"/>
          <a:stretch/>
        </p:blipFill>
        <p:spPr>
          <a:xfrm>
            <a:off x="8428255" y="4304196"/>
            <a:ext cx="3004445" cy="2286000"/>
          </a:xfrm>
          <a:prstGeom prst="rect">
            <a:avLst/>
          </a:prstGeom>
          <a:noFill/>
          <a:ln>
            <a:noFill/>
          </a:ln>
        </p:spPr>
      </p:pic>
      <p:sp>
        <p:nvSpPr>
          <p:cNvPr id="195" name="Google Shape;195;g30214803130_0_139"/>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 RESIDENCE PERMIT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30214803130_0_123"/>
          <p:cNvSpPr txBox="1"/>
          <p:nvPr/>
        </p:nvSpPr>
        <p:spPr>
          <a:xfrm>
            <a:off x="708450" y="1393950"/>
            <a:ext cx="10775100" cy="541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it-IT" sz="2000" u="none" cap="none" strike="noStrike">
                <a:solidFill>
                  <a:srgbClr val="B3071B"/>
                </a:solidFill>
                <a:latin typeface="Arial"/>
                <a:ea typeface="Arial"/>
                <a:cs typeface="Arial"/>
                <a:sym typeface="Arial"/>
              </a:rPr>
              <a:t>IMPORTANT! </a:t>
            </a:r>
            <a:r>
              <a:rPr b="1" i="0" lang="it-IT" sz="2000" u="none" cap="none" strike="noStrike">
                <a:solidFill>
                  <a:schemeClr val="dk1"/>
                </a:solidFill>
                <a:latin typeface="Arial"/>
                <a:ea typeface="Arial"/>
                <a:cs typeface="Arial"/>
                <a:sym typeface="Arial"/>
              </a:rPr>
              <a:t>Please keep in mind that: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it-IT" sz="2000" u="none" cap="none" strike="noStrike">
                <a:solidFill>
                  <a:schemeClr val="dk1"/>
                </a:solidFill>
                <a:latin typeface="Arial"/>
                <a:ea typeface="Arial"/>
                <a:cs typeface="Arial"/>
                <a:sym typeface="Arial"/>
              </a:rPr>
              <a:t>until you receive your Residence permit card, bring always with you your </a:t>
            </a:r>
            <a:r>
              <a:rPr b="1" i="0" lang="it-IT" sz="2000" u="none" cap="none" strike="noStrike">
                <a:solidFill>
                  <a:srgbClr val="B3071B"/>
                </a:solidFill>
                <a:latin typeface="Arial"/>
                <a:ea typeface="Arial"/>
                <a:cs typeface="Arial"/>
                <a:sym typeface="Arial"/>
              </a:rPr>
              <a:t>application receipt</a:t>
            </a:r>
            <a:r>
              <a:rPr b="0" i="0" lang="it-IT" sz="2000" u="none" cap="none" strike="noStrike">
                <a:solidFill>
                  <a:schemeClr val="dk1"/>
                </a:solidFill>
                <a:latin typeface="Arial"/>
                <a:ea typeface="Arial"/>
                <a:cs typeface="Arial"/>
                <a:sym typeface="Arial"/>
              </a:rPr>
              <a:t> (ASSICURATA);</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it-IT" sz="2000" u="none" cap="none" strike="noStrike">
                <a:solidFill>
                  <a:schemeClr val="dk1"/>
                </a:solidFill>
                <a:latin typeface="Arial"/>
                <a:ea typeface="Arial"/>
                <a:cs typeface="Arial"/>
                <a:sym typeface="Arial"/>
              </a:rPr>
              <a:t>you</a:t>
            </a:r>
            <a:r>
              <a:rPr b="1" i="0" lang="it-IT" sz="2000" u="none" cap="none" strike="noStrike">
                <a:solidFill>
                  <a:schemeClr val="dk1"/>
                </a:solidFill>
                <a:latin typeface="Arial"/>
                <a:ea typeface="Arial"/>
                <a:cs typeface="Arial"/>
                <a:sym typeface="Arial"/>
              </a:rPr>
              <a:t> can not miss</a:t>
            </a:r>
            <a:r>
              <a:rPr b="0" i="0" lang="it-IT" sz="2000" u="none" cap="none" strike="noStrike">
                <a:solidFill>
                  <a:schemeClr val="dk1"/>
                </a:solidFill>
                <a:latin typeface="Arial"/>
                <a:ea typeface="Arial"/>
                <a:cs typeface="Arial"/>
                <a:sym typeface="Arial"/>
              </a:rPr>
              <a:t> your </a:t>
            </a:r>
            <a:r>
              <a:rPr b="1" i="0" lang="it-IT" sz="2000" u="none" cap="none" strike="noStrike">
                <a:solidFill>
                  <a:srgbClr val="B3071B"/>
                </a:solidFill>
                <a:latin typeface="Arial"/>
                <a:ea typeface="Arial"/>
                <a:cs typeface="Arial"/>
                <a:sym typeface="Arial"/>
              </a:rPr>
              <a:t>appointment</a:t>
            </a:r>
            <a:r>
              <a:rPr b="0" i="0" lang="it-IT" sz="2000" u="none" cap="none" strike="noStrike">
                <a:solidFill>
                  <a:schemeClr val="dk1"/>
                </a:solidFill>
                <a:latin typeface="Arial"/>
                <a:ea typeface="Arial"/>
                <a:cs typeface="Arial"/>
                <a:sym typeface="Arial"/>
              </a:rPr>
              <a:t> to hand in your documents at the </a:t>
            </a:r>
            <a:r>
              <a:rPr b="1" i="0" lang="it-IT" sz="2000" u="none" cap="none" strike="noStrike">
                <a:solidFill>
                  <a:schemeClr val="dk1"/>
                </a:solidFill>
                <a:latin typeface="Arial"/>
                <a:ea typeface="Arial"/>
                <a:cs typeface="Arial"/>
                <a:sym typeface="Arial"/>
              </a:rPr>
              <a:t>Questura </a:t>
            </a:r>
            <a:r>
              <a:rPr b="0" i="0" lang="it-IT" sz="2000" u="none" cap="none" strike="noStrike">
                <a:solidFill>
                  <a:schemeClr val="dk1"/>
                </a:solidFill>
                <a:latin typeface="Arial"/>
                <a:ea typeface="Arial"/>
                <a:cs typeface="Arial"/>
                <a:sym typeface="Arial"/>
              </a:rPr>
              <a:t>(Police Headquarters);</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it-IT" sz="2000" u="none" cap="none" strike="noStrike">
                <a:solidFill>
                  <a:schemeClr val="dk1"/>
                </a:solidFill>
                <a:latin typeface="Arial"/>
                <a:ea typeface="Arial"/>
                <a:cs typeface="Arial"/>
                <a:sym typeface="Arial"/>
              </a:rPr>
              <a:t>You need to pass </a:t>
            </a:r>
            <a:r>
              <a:rPr b="1" i="0" lang="it-IT" sz="2000" u="none" cap="none" strike="noStrike">
                <a:solidFill>
                  <a:srgbClr val="B3071B"/>
                </a:solidFill>
                <a:latin typeface="Arial"/>
                <a:ea typeface="Arial"/>
                <a:cs typeface="Arial"/>
                <a:sym typeface="Arial"/>
              </a:rPr>
              <a:t>at least one exam</a:t>
            </a:r>
            <a:r>
              <a:rPr b="1" i="0" lang="it-IT" sz="2000" u="none" cap="none" strike="noStrike">
                <a:solidFill>
                  <a:schemeClr val="dk1"/>
                </a:solidFill>
                <a:latin typeface="Arial"/>
                <a:ea typeface="Arial"/>
                <a:cs typeface="Arial"/>
                <a:sym typeface="Arial"/>
              </a:rPr>
              <a:t> </a:t>
            </a:r>
            <a:r>
              <a:rPr b="0" i="0" lang="it-IT" sz="2000" u="none" cap="none" strike="noStrike">
                <a:solidFill>
                  <a:schemeClr val="dk1"/>
                </a:solidFill>
                <a:latin typeface="Arial"/>
                <a:ea typeface="Arial"/>
                <a:cs typeface="Arial"/>
                <a:sym typeface="Arial"/>
              </a:rPr>
              <a:t>during the first academic year to renew your residence permit for the second one.The residence permit must be renewed </a:t>
            </a:r>
            <a:r>
              <a:rPr b="1" i="0" lang="it-IT" sz="2000" u="none" cap="none" strike="noStrike">
                <a:solidFill>
                  <a:schemeClr val="dk1"/>
                </a:solidFill>
                <a:latin typeface="Arial"/>
                <a:ea typeface="Arial"/>
                <a:cs typeface="Arial"/>
                <a:sym typeface="Arial"/>
              </a:rPr>
              <a:t>every year</a:t>
            </a:r>
            <a:r>
              <a:rPr b="0" i="0" lang="it-IT" sz="2000" u="none" cap="none" strike="noStrike">
                <a:solidFill>
                  <a:schemeClr val="dk1"/>
                </a:solidFill>
                <a:latin typeface="Arial"/>
                <a:ea typeface="Arial"/>
                <a:cs typeface="Arial"/>
                <a:sym typeface="Arial"/>
              </a:rPr>
              <a:t> until the completion of your studies;  </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it-IT" sz="2000" u="none" cap="none" strike="noStrike">
                <a:solidFill>
                  <a:schemeClr val="dk1"/>
                </a:solidFill>
                <a:latin typeface="Arial"/>
                <a:ea typeface="Arial"/>
                <a:cs typeface="Arial"/>
                <a:sym typeface="Arial"/>
              </a:rPr>
              <a:t>If you do </a:t>
            </a:r>
            <a:r>
              <a:rPr b="1" i="0" lang="it-IT" sz="2000" u="none" cap="none" strike="noStrike">
                <a:solidFill>
                  <a:schemeClr val="dk1"/>
                </a:solidFill>
                <a:latin typeface="Arial"/>
                <a:ea typeface="Arial"/>
                <a:cs typeface="Arial"/>
                <a:sym typeface="Arial"/>
              </a:rPr>
              <a:t>NOT </a:t>
            </a:r>
            <a:r>
              <a:rPr b="0" i="0" lang="it-IT" sz="2000" u="none" cap="none" strike="noStrike">
                <a:solidFill>
                  <a:schemeClr val="dk1"/>
                </a:solidFill>
                <a:latin typeface="Arial"/>
                <a:ea typeface="Arial"/>
                <a:cs typeface="Arial"/>
                <a:sym typeface="Arial"/>
              </a:rPr>
              <a:t>complete these requirements and you return to your home Country, it will not be possible to legally reside in Italy and continue your studies at UniPd; </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it-IT" sz="2000" u="none" cap="none" strike="noStrike">
                <a:solidFill>
                  <a:schemeClr val="dk1"/>
                </a:solidFill>
                <a:latin typeface="Arial"/>
                <a:ea typeface="Arial"/>
                <a:cs typeface="Arial"/>
                <a:sym typeface="Arial"/>
              </a:rPr>
              <a:t>If your residence permit expires while you are abroad and you have not renewed it yet, you will need a re-entry Visa.</a:t>
            </a:r>
            <a:r>
              <a:rPr b="0" i="0" lang="it-IT"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202" name="Google Shape;202;g30214803130_0_123"/>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 RESIDENCE PERMIT </a:t>
            </a:r>
            <a:endParaRPr b="0" i="0" sz="1400" u="none" cap="none" strike="noStrike">
              <a:solidFill>
                <a:srgbClr val="000000"/>
              </a:solidFill>
              <a:latin typeface="Arial"/>
              <a:ea typeface="Arial"/>
              <a:cs typeface="Arial"/>
              <a:sym typeface="Arial"/>
            </a:endParaRPr>
          </a:p>
        </p:txBody>
      </p:sp>
      <p:pic>
        <p:nvPicPr>
          <p:cNvPr descr="Immagine che contiene testo&#10;&#10;Descrizione generata automaticamente" id="203" name="Google Shape;203;g30214803130_0_123"/>
          <p:cNvPicPr preferRelativeResize="0"/>
          <p:nvPr/>
        </p:nvPicPr>
        <p:blipFill rotWithShape="1">
          <a:blip r:embed="rId3">
            <a:alphaModFix/>
          </a:blip>
          <a:srcRect b="0" l="0" r="0" t="0"/>
          <a:stretch/>
        </p:blipFill>
        <p:spPr>
          <a:xfrm>
            <a:off x="11035850" y="1393950"/>
            <a:ext cx="949150" cy="741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0214803130_0_171"/>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HEALTHCARE</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0214803130_0_131"/>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HEALTHCARE - EU</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16" name="Google Shape;216;g30214803130_0_131"/>
          <p:cNvSpPr txBox="1"/>
          <p:nvPr/>
        </p:nvSpPr>
        <p:spPr>
          <a:xfrm>
            <a:off x="411300" y="1095975"/>
            <a:ext cx="11369400" cy="569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a:p>
            <a:pPr indent="-355600" lvl="0" marL="457200" marR="0" rtl="0" algn="l">
              <a:lnSpc>
                <a:spcPct val="150000"/>
              </a:lnSpc>
              <a:spcBef>
                <a:spcPts val="360"/>
              </a:spcBef>
              <a:spcAft>
                <a:spcPts val="0"/>
              </a:spcAft>
              <a:buClr>
                <a:srgbClr val="000000"/>
              </a:buClr>
              <a:buSzPts val="2000"/>
              <a:buFont typeface="Arial"/>
              <a:buChar char="●"/>
            </a:pPr>
            <a:r>
              <a:rPr b="1" i="0" lang="it-IT" sz="2000" u="none" cap="none" strike="noStrike">
                <a:solidFill>
                  <a:srgbClr val="B3071B"/>
                </a:solidFill>
                <a:latin typeface="Arial"/>
                <a:ea typeface="Arial"/>
                <a:cs typeface="Arial"/>
                <a:sym typeface="Arial"/>
              </a:rPr>
              <a:t>Students coming from EU countries</a:t>
            </a:r>
            <a:r>
              <a:rPr b="1" i="0" lang="it-IT" sz="2000" u="none" cap="none" strike="noStrike">
                <a:solidFill>
                  <a:srgbClr val="00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can benefit from medical assistance in Italy thanks to the </a:t>
            </a:r>
            <a:r>
              <a:rPr b="1" i="0" lang="it-IT" sz="2000" u="none" cap="none" strike="noStrike">
                <a:solidFill>
                  <a:srgbClr val="000000"/>
                </a:solidFill>
                <a:latin typeface="Arial"/>
                <a:ea typeface="Arial"/>
                <a:cs typeface="Arial"/>
                <a:sym typeface="Arial"/>
              </a:rPr>
              <a:t>European Health Insurance Card</a:t>
            </a:r>
            <a:r>
              <a:rPr b="0" i="0" lang="it-IT" sz="2000" u="none" cap="none" strike="noStrike">
                <a:solidFill>
                  <a:srgbClr val="000000"/>
                </a:solidFill>
                <a:latin typeface="Arial"/>
                <a:ea typeface="Arial"/>
                <a:cs typeface="Arial"/>
                <a:sym typeface="Arial"/>
              </a:rPr>
              <a:t> </a:t>
            </a:r>
            <a:r>
              <a:rPr b="1" i="0" lang="it-IT" sz="2000" u="none" cap="none" strike="noStrike">
                <a:solidFill>
                  <a:srgbClr val="000000"/>
                </a:solidFill>
                <a:latin typeface="Arial"/>
                <a:ea typeface="Arial"/>
                <a:cs typeface="Arial"/>
                <a:sym typeface="Arial"/>
              </a:rPr>
              <a:t>(EHIC, in Italian “TEAM”) </a:t>
            </a:r>
            <a:r>
              <a:rPr b="0" i="0" lang="it-IT" sz="2000" u="none" cap="none" strike="noStrike">
                <a:solidFill>
                  <a:srgbClr val="000000"/>
                </a:solidFill>
                <a:latin typeface="Arial"/>
                <a:ea typeface="Arial"/>
                <a:cs typeface="Arial"/>
                <a:sym typeface="Arial"/>
              </a:rPr>
              <a:t>issued by the competent health institution in your country of residence. </a:t>
            </a:r>
            <a:br>
              <a:rPr b="0" i="0" lang="it-IT"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The EHIC gives you access to the National Health Service for “urgently needed medical treatments” during temporary stay.</a:t>
            </a:r>
            <a:br>
              <a:rPr b="0" i="0" lang="it-IT"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You can voluntarily register in the National Health Service. The voluntary registration entitles you to benefit the Italian healthcare services like Italian citizens do; it is </a:t>
            </a:r>
            <a:r>
              <a:rPr b="1" i="0" lang="it-IT" sz="2000" u="none" cap="none" strike="noStrike">
                <a:solidFill>
                  <a:srgbClr val="000000"/>
                </a:solidFill>
                <a:latin typeface="Arial"/>
                <a:ea typeface="Arial"/>
                <a:cs typeface="Arial"/>
                <a:sym typeface="Arial"/>
              </a:rPr>
              <a:t>valid for one calendar year</a:t>
            </a:r>
            <a:r>
              <a:rPr b="0" i="0" lang="it-IT" sz="2000" u="none" cap="none" strike="noStrike">
                <a:solidFill>
                  <a:srgbClr val="000000"/>
                </a:solidFill>
                <a:latin typeface="Arial"/>
                <a:ea typeface="Arial"/>
                <a:cs typeface="Arial"/>
                <a:sym typeface="Arial"/>
              </a:rPr>
              <a:t> (from 1st January to 31st December); the payment is not divisible and you cannot apply retroactively.</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800"/>
              <a:buFont typeface="Arial"/>
              <a:buNone/>
            </a:pPr>
            <a:r>
              <a:rPr b="1" i="0" lang="it-IT" sz="2000" u="sng" cap="none" strike="noStrike">
                <a:solidFill>
                  <a:srgbClr val="B3071B"/>
                </a:solidFill>
                <a:latin typeface="Arial"/>
                <a:ea typeface="Arial"/>
                <a:cs typeface="Arial"/>
                <a:sym typeface="Arial"/>
                <a:hlinkClick r:id="rId3">
                  <a:extLst>
                    <a:ext uri="{A12FA001-AC4F-418D-AE19-62706E023703}">
                      <ahyp:hlinkClr val="tx"/>
                    </a:ext>
                  </a:extLst>
                </a:hlinkClick>
              </a:rPr>
              <a:t>https://www.unipd.it/en/healthcare-EU</a:t>
            </a:r>
            <a:endParaRPr b="0" i="0" sz="1800" u="none" cap="none" strike="noStrike">
              <a:solidFill>
                <a:srgbClr val="B3071B"/>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0214803130_0_147"/>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HEALTHCARE - NON EU</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23" name="Google Shape;223;g30214803130_0_147"/>
          <p:cNvSpPr txBox="1"/>
          <p:nvPr/>
        </p:nvSpPr>
        <p:spPr>
          <a:xfrm>
            <a:off x="-17900" y="1313850"/>
            <a:ext cx="12192000" cy="5184900"/>
          </a:xfrm>
          <a:prstGeom prst="rect">
            <a:avLst/>
          </a:prstGeom>
          <a:noFill/>
          <a:ln>
            <a:noFill/>
          </a:ln>
        </p:spPr>
        <p:txBody>
          <a:bodyPr anchorCtr="0" anchor="ctr" bIns="45700" lIns="91425" spcFirstLastPara="1" rIns="216000" wrap="square" tIns="180000">
            <a:noAutofit/>
          </a:bodyPr>
          <a:lstStyle/>
          <a:p>
            <a:pPr indent="0" lvl="0" marL="0" marR="0" rtl="0" algn="ctr">
              <a:lnSpc>
                <a:spcPct val="100000"/>
              </a:lnSpc>
              <a:spcBef>
                <a:spcPts val="0"/>
              </a:spcBef>
              <a:spcAft>
                <a:spcPts val="0"/>
              </a:spcAft>
              <a:buClr>
                <a:srgbClr val="000000"/>
              </a:buClr>
              <a:buSzPts val="1800"/>
              <a:buFont typeface="Arial"/>
              <a:buNone/>
            </a:pPr>
            <a:r>
              <a:rPr b="1" i="0" lang="it-IT" sz="2100" u="none" cap="none" strike="noStrike">
                <a:solidFill>
                  <a:srgbClr val="B3071B"/>
                </a:solidFill>
                <a:latin typeface="Arial"/>
                <a:ea typeface="Arial"/>
                <a:cs typeface="Arial"/>
                <a:sym typeface="Arial"/>
              </a:rPr>
              <a:t>Non-European students</a:t>
            </a:r>
            <a:r>
              <a:rPr b="1" i="0" lang="it-IT" sz="2100" u="none" cap="none" strike="noStrike">
                <a:solidFill>
                  <a:srgbClr val="000000"/>
                </a:solidFill>
                <a:latin typeface="Arial"/>
                <a:ea typeface="Arial"/>
                <a:cs typeface="Arial"/>
                <a:sym typeface="Arial"/>
              </a:rPr>
              <a:t> </a:t>
            </a:r>
            <a:r>
              <a:rPr b="0" i="0" lang="it-IT" sz="2100" u="none" cap="none" strike="noStrike">
                <a:solidFill>
                  <a:srgbClr val="000000"/>
                </a:solidFill>
                <a:latin typeface="Arial"/>
                <a:ea typeface="Arial"/>
                <a:cs typeface="Arial"/>
                <a:sym typeface="Arial"/>
              </a:rPr>
              <a:t>must hold a </a:t>
            </a:r>
            <a:r>
              <a:rPr b="1" i="0" lang="it-IT" sz="2100" u="none" cap="none" strike="noStrike">
                <a:solidFill>
                  <a:srgbClr val="000000"/>
                </a:solidFill>
                <a:latin typeface="Arial"/>
                <a:ea typeface="Arial"/>
                <a:cs typeface="Arial"/>
                <a:sym typeface="Arial"/>
              </a:rPr>
              <a:t>valid medical insurance</a:t>
            </a:r>
            <a:r>
              <a:rPr b="0" i="0" lang="it-IT" sz="2100" u="none" cap="none" strike="noStrike">
                <a:solidFill>
                  <a:srgbClr val="000000"/>
                </a:solidFill>
                <a:latin typeface="Arial"/>
                <a:ea typeface="Arial"/>
                <a:cs typeface="Arial"/>
                <a:sym typeface="Arial"/>
              </a:rPr>
              <a:t> in order to apply for their residence permit. </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The medical insurance can be obtained through :</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179070" lvl="0" marL="274320" marR="0" rtl="0" algn="ctr">
              <a:lnSpc>
                <a:spcPct val="100000"/>
              </a:lnSpc>
              <a:spcBef>
                <a:spcPts val="0"/>
              </a:spcBef>
              <a:spcAft>
                <a:spcPts val="0"/>
              </a:spcAft>
              <a:buClr>
                <a:srgbClr val="000000"/>
              </a:buClr>
              <a:buSzPts val="2100"/>
              <a:buFont typeface="Arial"/>
              <a:buChar char="●"/>
            </a:pPr>
            <a:r>
              <a:rPr b="0" i="0" lang="it-IT" sz="2100" u="none" cap="none" strike="noStrike">
                <a:solidFill>
                  <a:srgbClr val="000000"/>
                </a:solidFill>
                <a:latin typeface="Arial"/>
                <a:ea typeface="Arial"/>
                <a:cs typeface="Arial"/>
                <a:sym typeface="Arial"/>
              </a:rPr>
              <a:t>  </a:t>
            </a:r>
            <a:r>
              <a:rPr b="1" i="0" lang="it-IT" sz="2100" u="none" cap="none" strike="noStrike">
                <a:solidFill>
                  <a:srgbClr val="000000"/>
                </a:solidFill>
                <a:latin typeface="Arial"/>
                <a:ea typeface="Arial"/>
                <a:cs typeface="Arial"/>
                <a:sym typeface="Arial"/>
              </a:rPr>
              <a:t>private insurance</a:t>
            </a:r>
            <a:endParaRPr b="1" i="0" sz="2100" u="none" cap="none" strike="noStrike">
              <a:solidFill>
                <a:srgbClr val="000000"/>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179070" lvl="0" marL="274320" marR="0" rtl="0" algn="ctr">
              <a:lnSpc>
                <a:spcPct val="100000"/>
              </a:lnSpc>
              <a:spcBef>
                <a:spcPts val="0"/>
              </a:spcBef>
              <a:spcAft>
                <a:spcPts val="0"/>
              </a:spcAft>
              <a:buClr>
                <a:srgbClr val="000000"/>
              </a:buClr>
              <a:buSzPts val="2100"/>
              <a:buFont typeface="Arial"/>
              <a:buChar char="●"/>
            </a:pPr>
            <a:r>
              <a:rPr b="0" i="0" lang="it-IT" sz="2100" u="none" cap="none" strike="noStrike">
                <a:solidFill>
                  <a:srgbClr val="000000"/>
                </a:solidFill>
                <a:latin typeface="Arial"/>
                <a:ea typeface="Arial"/>
                <a:cs typeface="Arial"/>
                <a:sym typeface="Arial"/>
              </a:rPr>
              <a:t>  voluntary registration in the </a:t>
            </a:r>
            <a:r>
              <a:rPr b="1" i="0" lang="it-IT" sz="2100" u="none" cap="none" strike="noStrike">
                <a:solidFill>
                  <a:srgbClr val="000000"/>
                </a:solidFill>
                <a:latin typeface="Arial"/>
                <a:ea typeface="Arial"/>
                <a:cs typeface="Arial"/>
                <a:sym typeface="Arial"/>
              </a:rPr>
              <a:t>National Health Service</a:t>
            </a:r>
            <a:endParaRPr b="1" i="0" sz="2100" u="none" cap="none" strike="noStrike">
              <a:solidFill>
                <a:srgbClr val="000000"/>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179070" lvl="0" marL="274320" marR="0" rtl="0" algn="ctr">
              <a:lnSpc>
                <a:spcPct val="100000"/>
              </a:lnSpc>
              <a:spcBef>
                <a:spcPts val="0"/>
              </a:spcBef>
              <a:spcAft>
                <a:spcPts val="0"/>
              </a:spcAft>
              <a:buClr>
                <a:srgbClr val="000000"/>
              </a:buClr>
              <a:buSzPts val="2100"/>
              <a:buFont typeface="Arial"/>
              <a:buChar char="●"/>
            </a:pPr>
            <a:r>
              <a:rPr b="0" i="0" lang="it-IT" sz="2100" u="none" cap="none" strike="noStrike">
                <a:solidFill>
                  <a:srgbClr val="000000"/>
                </a:solidFill>
                <a:latin typeface="Arial"/>
                <a:ea typeface="Arial"/>
                <a:cs typeface="Arial"/>
                <a:sym typeface="Arial"/>
              </a:rPr>
              <a:t> </a:t>
            </a:r>
            <a:r>
              <a:rPr b="1" i="0" lang="it-IT" sz="2100" u="none" cap="none" strike="noStrike">
                <a:solidFill>
                  <a:srgbClr val="000000"/>
                </a:solidFill>
                <a:latin typeface="Arial"/>
                <a:ea typeface="Arial"/>
                <a:cs typeface="Arial"/>
                <a:sym typeface="Arial"/>
              </a:rPr>
              <a:t>EHIC</a:t>
            </a:r>
            <a:r>
              <a:rPr b="0" i="0" lang="it-IT" sz="2100" u="none" cap="none" strike="noStrike">
                <a:solidFill>
                  <a:srgbClr val="000000"/>
                </a:solidFill>
                <a:latin typeface="Arial"/>
                <a:ea typeface="Arial"/>
                <a:cs typeface="Arial"/>
                <a:sym typeface="Arial"/>
              </a:rPr>
              <a:t>- only for students residing in a EU country</a:t>
            </a:r>
            <a:endParaRPr b="0" i="0" sz="2100" u="none" cap="none" strike="noStrike">
              <a:solidFill>
                <a:srgbClr val="000000"/>
              </a:solidFill>
              <a:latin typeface="Arial"/>
              <a:ea typeface="Arial"/>
              <a:cs typeface="Arial"/>
              <a:sym typeface="Arial"/>
            </a:endParaRPr>
          </a:p>
          <a:p>
            <a:pPr indent="0" lvl="0" marL="0" rtl="0" algn="ctr">
              <a:spcBef>
                <a:spcPts val="0"/>
              </a:spcBef>
              <a:spcAft>
                <a:spcPts val="0"/>
              </a:spcAft>
              <a:buNone/>
            </a:pPr>
            <a:r>
              <a:t/>
            </a:r>
            <a:endParaRPr sz="2100">
              <a:solidFill>
                <a:schemeClr val="dk1"/>
              </a:solidFill>
            </a:endParaRPr>
          </a:p>
          <a:p>
            <a:pPr indent="0" lvl="0" marL="0" rtl="0" algn="ctr">
              <a:spcBef>
                <a:spcPts val="0"/>
              </a:spcBef>
              <a:spcAft>
                <a:spcPts val="0"/>
              </a:spcAft>
              <a:buNone/>
            </a:pPr>
            <a:r>
              <a:rPr lang="it-IT" sz="2100">
                <a:solidFill>
                  <a:schemeClr val="dk1"/>
                </a:solidFill>
              </a:rPr>
              <a:t>For further information please check:</a:t>
            </a:r>
            <a:endParaRPr b="1" sz="2100" u="sng">
              <a:solidFill>
                <a:srgbClr val="960000"/>
              </a:solidFill>
            </a:endParaRPr>
          </a:p>
          <a:p>
            <a:pPr indent="0" lvl="0" marL="0" rtl="0" algn="ctr">
              <a:lnSpc>
                <a:spcPct val="150000"/>
              </a:lnSpc>
              <a:spcBef>
                <a:spcPts val="0"/>
              </a:spcBef>
              <a:spcAft>
                <a:spcPts val="0"/>
              </a:spcAft>
              <a:buNone/>
            </a:pPr>
            <a:r>
              <a:rPr b="1" lang="it-IT" sz="2100" u="sng">
                <a:solidFill>
                  <a:srgbClr val="960000"/>
                </a:solidFill>
                <a:hlinkClick r:id="rId3">
                  <a:extLst>
                    <a:ext uri="{A12FA001-AC4F-418D-AE19-62706E023703}">
                      <ahyp:hlinkClr val="tx"/>
                    </a:ext>
                  </a:extLst>
                </a:hlinkClick>
              </a:rPr>
              <a:t>https://www.unipd.it/en/healthcare-nonEU</a:t>
            </a:r>
            <a:endParaRPr sz="2100"/>
          </a:p>
          <a:p>
            <a:pPr indent="0" lvl="0" marL="0" rtl="0" algn="ctr">
              <a:spcBef>
                <a:spcPts val="0"/>
              </a:spcBef>
              <a:spcAft>
                <a:spcPts val="0"/>
              </a:spcAft>
              <a:buNone/>
            </a:pPr>
            <a:r>
              <a:rPr lang="it-IT" sz="1800">
                <a:solidFill>
                  <a:schemeClr val="dk1"/>
                </a:solidFill>
              </a:rPr>
              <a:t>And read the Guide to Health services released by the </a:t>
            </a:r>
            <a:endParaRPr>
              <a:solidFill>
                <a:schemeClr val="dk1"/>
              </a:solidFill>
            </a:endParaRPr>
          </a:p>
          <a:p>
            <a:pPr indent="0" lvl="0" marL="0" rtl="0" algn="ctr">
              <a:spcBef>
                <a:spcPts val="0"/>
              </a:spcBef>
              <a:spcAft>
                <a:spcPts val="0"/>
              </a:spcAft>
              <a:buNone/>
            </a:pPr>
            <a:r>
              <a:rPr lang="it-IT" sz="1800">
                <a:solidFill>
                  <a:schemeClr val="dk1"/>
                </a:solidFill>
              </a:rPr>
              <a:t>Veneto Region, which is available online in multiple languages:</a:t>
            </a:r>
            <a:endParaRPr>
              <a:solidFill>
                <a:schemeClr val="dk1"/>
              </a:solidFill>
            </a:endParaRPr>
          </a:p>
          <a:p>
            <a:pPr indent="0" lvl="0" marL="0" rtl="0" algn="ctr">
              <a:lnSpc>
                <a:spcPct val="150000"/>
              </a:lnSpc>
              <a:spcBef>
                <a:spcPts val="0"/>
              </a:spcBef>
              <a:spcAft>
                <a:spcPts val="0"/>
              </a:spcAft>
              <a:buNone/>
            </a:pPr>
            <a:r>
              <a:rPr b="1" lang="it-IT" sz="1900" u="sng">
                <a:solidFill>
                  <a:srgbClr val="960000"/>
                </a:solidFill>
                <a:hlinkClick r:id="rId4">
                  <a:extLst>
                    <a:ext uri="{A12FA001-AC4F-418D-AE19-62706E023703}">
                      <ahyp:hlinkClr val="tx"/>
                    </a:ext>
                  </a:extLst>
                </a:hlinkClick>
              </a:rPr>
              <a:t>https://www.venetoimmigrazione.it/public/download/369_task33_guida_servizi_sanitari_english_vl.pdf</a:t>
            </a:r>
            <a:endParaRPr b="1" i="0" sz="2100" u="none" cap="none" strike="noStrike">
              <a:solidFill>
                <a:srgbClr val="96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30214803130_0_177"/>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lt1"/>
              </a:buClr>
              <a:buSzPts val="2800"/>
              <a:buFont typeface="Arial"/>
              <a:buNone/>
            </a:pPr>
            <a:r>
              <a:rPr b="1" i="0" lang="it-IT" sz="2800" u="none" cap="none" strike="noStrike">
                <a:solidFill>
                  <a:schemeClr val="lt1"/>
                </a:solidFill>
                <a:latin typeface="Arial"/>
                <a:ea typeface="Arial"/>
                <a:cs typeface="Arial"/>
                <a:sym typeface="Arial"/>
              </a:rPr>
              <a:t>ULSS 6 DESK</a:t>
            </a:r>
            <a:endParaRPr b="0" i="0" sz="1400" u="none" cap="none" strike="noStrike">
              <a:solidFill>
                <a:srgbClr val="000000"/>
              </a:solidFill>
              <a:latin typeface="Arial"/>
              <a:ea typeface="Arial"/>
              <a:cs typeface="Arial"/>
              <a:sym typeface="Arial"/>
            </a:endParaRPr>
          </a:p>
        </p:txBody>
      </p:sp>
      <p:sp>
        <p:nvSpPr>
          <p:cNvPr id="230" name="Google Shape;230;g30214803130_0_177"/>
          <p:cNvSpPr txBox="1"/>
          <p:nvPr/>
        </p:nvSpPr>
        <p:spPr>
          <a:xfrm>
            <a:off x="0" y="1266550"/>
            <a:ext cx="12192000" cy="520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900"/>
              <a:buFont typeface="Arial"/>
              <a:buNone/>
            </a:pPr>
            <a:r>
              <a:t/>
            </a:r>
            <a:endParaRPr b="1" i="0" sz="1700" u="none" cap="none" strike="noStrike">
              <a:solidFill>
                <a:srgbClr val="C00000"/>
              </a:solidFill>
              <a:highlight>
                <a:srgbClr val="FFFF00"/>
              </a:highlight>
              <a:latin typeface="Arial"/>
              <a:ea typeface="Arial"/>
              <a:cs typeface="Arial"/>
              <a:sym typeface="Arial"/>
            </a:endParaRPr>
          </a:p>
          <a:p>
            <a:pPr indent="0" lvl="0" marL="0" marR="0" rtl="0" algn="just">
              <a:lnSpc>
                <a:spcPct val="115000"/>
              </a:lnSpc>
              <a:spcBef>
                <a:spcPts val="0"/>
              </a:spcBef>
              <a:spcAft>
                <a:spcPts val="0"/>
              </a:spcAft>
              <a:buClr>
                <a:srgbClr val="000000"/>
              </a:buClr>
              <a:buSzPts val="1900"/>
              <a:buFont typeface="Arial"/>
              <a:buNone/>
            </a:pPr>
            <a:r>
              <a:rPr b="0" i="0" lang="it-IT" sz="2100" u="none" cap="none" strike="noStrike">
                <a:solidFill>
                  <a:srgbClr val="000000"/>
                </a:solidFill>
                <a:latin typeface="Arial"/>
                <a:ea typeface="Arial"/>
                <a:cs typeface="Arial"/>
                <a:sym typeface="Arial"/>
              </a:rPr>
              <a:t>To assist international students in </a:t>
            </a:r>
            <a:r>
              <a:rPr b="1" i="0" lang="it-IT" sz="2100" u="none" cap="none" strike="noStrike">
                <a:solidFill>
                  <a:srgbClr val="000000"/>
                </a:solidFill>
                <a:latin typeface="Arial"/>
                <a:ea typeface="Arial"/>
                <a:cs typeface="Arial"/>
                <a:sym typeface="Arial"/>
              </a:rPr>
              <a:t>registering to the NHS</a:t>
            </a:r>
            <a:r>
              <a:rPr b="0" i="0" lang="it-IT" sz="2100" u="none" cap="none" strike="noStrike">
                <a:solidFill>
                  <a:srgbClr val="000000"/>
                </a:solidFill>
                <a:latin typeface="Arial"/>
                <a:ea typeface="Arial"/>
                <a:cs typeface="Arial"/>
                <a:sym typeface="Arial"/>
              </a:rPr>
              <a:t>, the University of Padua and </a:t>
            </a:r>
            <a:r>
              <a:rPr b="1" i="0" lang="it-IT" sz="2100" u="none" cap="none" strike="noStrike">
                <a:solidFill>
                  <a:srgbClr val="000000"/>
                </a:solidFill>
                <a:latin typeface="Arial"/>
                <a:ea typeface="Arial"/>
                <a:cs typeface="Arial"/>
                <a:sym typeface="Arial"/>
              </a:rPr>
              <a:t>ULSS 6</a:t>
            </a:r>
            <a:r>
              <a:rPr b="0" i="0" lang="it-IT" sz="2100" u="none" cap="none" strike="noStrike">
                <a:solidFill>
                  <a:srgbClr val="000000"/>
                </a:solidFill>
                <a:latin typeface="Arial"/>
                <a:ea typeface="Arial"/>
                <a:cs typeface="Arial"/>
                <a:sym typeface="Arial"/>
              </a:rPr>
              <a:t> have opened a </a:t>
            </a:r>
            <a:r>
              <a:rPr b="1" i="0" lang="it-IT" sz="2100" u="none" cap="none" strike="noStrike">
                <a:solidFill>
                  <a:srgbClr val="B3071B"/>
                </a:solidFill>
                <a:latin typeface="Arial"/>
                <a:ea typeface="Arial"/>
                <a:cs typeface="Arial"/>
                <a:sym typeface="Arial"/>
              </a:rPr>
              <a:t>dedicated office in Palazzo Bo</a:t>
            </a:r>
            <a:r>
              <a:rPr b="0" i="0" lang="it-IT" sz="2100" u="none" cap="none" strike="noStrike">
                <a:solidFill>
                  <a:srgbClr val="000000"/>
                </a:solidFill>
                <a:latin typeface="Arial"/>
                <a:ea typeface="Arial"/>
                <a:cs typeface="Arial"/>
                <a:sym typeface="Arial"/>
              </a:rPr>
              <a:t>.</a:t>
            </a:r>
            <a:endParaRPr b="0" i="0" sz="2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900"/>
              <a:buFont typeface="Arial"/>
              <a:buNone/>
            </a:pPr>
            <a:r>
              <a:t/>
            </a:r>
            <a:endParaRPr b="0" i="0" sz="2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900"/>
              <a:buFont typeface="Arial"/>
              <a:buNone/>
            </a:pPr>
            <a:r>
              <a:rPr b="0" i="0" lang="it-IT" sz="2100" u="none" cap="none" strike="noStrike">
                <a:solidFill>
                  <a:srgbClr val="000000"/>
                </a:solidFill>
                <a:latin typeface="Arial"/>
                <a:ea typeface="Arial"/>
                <a:cs typeface="Arial"/>
                <a:sym typeface="Arial"/>
              </a:rPr>
              <a:t>International students can access healthcare services by registering to the National Health Service (NHS). Registration to the NHS is voluntary, valid for one calendar year (from 1 January to 31 December) and requires the payment of a registration fee.</a:t>
            </a:r>
            <a:endParaRPr b="0" i="0" sz="2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900"/>
              <a:buFont typeface="Arial"/>
              <a:buNone/>
            </a:pPr>
            <a:r>
              <a:t/>
            </a:r>
            <a:endParaRPr b="0" i="0" sz="2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9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rPr b="1" i="0" lang="it-IT" sz="2100" u="none" cap="none" strike="noStrike">
                <a:solidFill>
                  <a:srgbClr val="000000"/>
                </a:solidFill>
                <a:latin typeface="Arial"/>
                <a:ea typeface="Arial"/>
                <a:cs typeface="Arial"/>
                <a:sym typeface="Arial"/>
              </a:rPr>
              <a:t>ULSS 6 Desk</a:t>
            </a:r>
            <a:endParaRPr b="1" i="0" sz="21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rPr b="0" i="0" lang="it-IT" sz="2100" u="none" cap="none" strike="noStrike">
                <a:solidFill>
                  <a:srgbClr val="000000"/>
                </a:solidFill>
                <a:latin typeface="Arial"/>
                <a:ea typeface="Arial"/>
                <a:cs typeface="Arial"/>
                <a:sym typeface="Arial"/>
              </a:rPr>
              <a:t>Palazzo Bo, via VIII Febbraio 2, 35122 Padova</a:t>
            </a:r>
            <a:br>
              <a:rPr b="0" i="0" lang="it-IT" sz="2100" u="none" cap="none" strike="noStrike">
                <a:solidFill>
                  <a:srgbClr val="000000"/>
                </a:solidFill>
                <a:latin typeface="Arial"/>
                <a:ea typeface="Arial"/>
                <a:cs typeface="Arial"/>
                <a:sym typeface="Arial"/>
              </a:rPr>
            </a:br>
            <a:r>
              <a:rPr b="0" i="0" lang="it-IT" sz="2100" u="none" cap="none" strike="noStrike">
                <a:solidFill>
                  <a:srgbClr val="000000"/>
                </a:solidFill>
                <a:latin typeface="Arial"/>
                <a:ea typeface="Arial"/>
                <a:cs typeface="Arial"/>
                <a:sym typeface="Arial"/>
              </a:rPr>
              <a:t>email: </a:t>
            </a:r>
            <a:r>
              <a:rPr b="0" i="0" lang="it-IT" sz="2100" u="sng" cap="none" strike="noStrike">
                <a:solidFill>
                  <a:srgbClr val="B3071B"/>
                </a:solidFill>
                <a:latin typeface="Arial"/>
                <a:ea typeface="Arial"/>
                <a:cs typeface="Arial"/>
                <a:sym typeface="Arial"/>
                <a:hlinkClick r:id="rId3">
                  <a:extLst>
                    <a:ext uri="{A12FA001-AC4F-418D-AE19-62706E023703}">
                      <ahyp:hlinkClr val="tx"/>
                    </a:ext>
                  </a:extLst>
                </a:hlinkClick>
              </a:rPr>
              <a:t>uniulss@aulss6.veneto.it</a:t>
            </a:r>
            <a:r>
              <a:rPr b="0" i="0" lang="it-IT" sz="2100" u="none" cap="none" strike="noStrike">
                <a:solidFill>
                  <a:srgbClr val="B3071B"/>
                </a:solidFill>
                <a:latin typeface="Arial"/>
                <a:ea typeface="Arial"/>
                <a:cs typeface="Arial"/>
                <a:sym typeface="Arial"/>
              </a:rPr>
              <a:t> </a:t>
            </a:r>
            <a:br>
              <a:rPr b="0" i="0" lang="it-IT" sz="2100" u="none" cap="none" strike="noStrike">
                <a:solidFill>
                  <a:srgbClr val="B3071B"/>
                </a:solidFill>
                <a:latin typeface="Arial"/>
                <a:ea typeface="Arial"/>
                <a:cs typeface="Arial"/>
                <a:sym typeface="Arial"/>
              </a:rPr>
            </a:br>
            <a:r>
              <a:rPr b="0" i="0" lang="it-IT" sz="2100" u="sng" cap="none" strike="noStrike">
                <a:solidFill>
                  <a:srgbClr val="B3071B"/>
                </a:solidFill>
                <a:latin typeface="Arial"/>
                <a:ea typeface="Arial"/>
                <a:cs typeface="Arial"/>
                <a:sym typeface="Arial"/>
                <a:hlinkClick r:id="rId4">
                  <a:extLst>
                    <a:ext uri="{A12FA001-AC4F-418D-AE19-62706E023703}">
                      <ahyp:hlinkClr val="tx"/>
                    </a:ext>
                  </a:extLst>
                </a:hlinkClick>
              </a:rPr>
              <a:t>Book an appointment with the ULSS 6 Desk</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0214803130_0_195"/>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TUITION FEES - BENEFITS</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30214803130_0_182"/>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lt1"/>
              </a:buClr>
              <a:buSzPts val="2800"/>
              <a:buFont typeface="Arial"/>
              <a:buNone/>
            </a:pPr>
            <a:r>
              <a:rPr b="1" i="0" lang="it-IT" sz="2800" u="none" cap="none" strike="noStrike">
                <a:solidFill>
                  <a:schemeClr val="lt1"/>
                </a:solidFill>
                <a:latin typeface="Arial"/>
                <a:ea typeface="Arial"/>
                <a:cs typeface="Arial"/>
                <a:sym typeface="Arial"/>
              </a:rPr>
              <a:t>TUITION FEES</a:t>
            </a:r>
            <a:endParaRPr b="0" i="0" sz="1400" u="none" cap="none" strike="noStrike">
              <a:solidFill>
                <a:srgbClr val="000000"/>
              </a:solidFill>
              <a:latin typeface="Arial"/>
              <a:ea typeface="Arial"/>
              <a:cs typeface="Arial"/>
              <a:sym typeface="Arial"/>
            </a:endParaRPr>
          </a:p>
        </p:txBody>
      </p:sp>
      <p:sp>
        <p:nvSpPr>
          <p:cNvPr id="243" name="Google Shape;243;g30214803130_0_182"/>
          <p:cNvSpPr txBox="1"/>
          <p:nvPr/>
        </p:nvSpPr>
        <p:spPr>
          <a:xfrm>
            <a:off x="1070700" y="1343800"/>
            <a:ext cx="10050600" cy="54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it-IT" sz="2000" u="none" cap="none" strike="noStrike">
                <a:solidFill>
                  <a:srgbClr val="000000"/>
                </a:solidFill>
                <a:latin typeface="Arial"/>
                <a:ea typeface="Arial"/>
                <a:cs typeface="Arial"/>
                <a:sym typeface="Arial"/>
              </a:rPr>
              <a:t>The fee structure applied to students enrolled </a:t>
            </a:r>
            <a:r>
              <a:rPr b="1" i="0" lang="it-IT" sz="2000" u="none" cap="none" strike="noStrike">
                <a:solidFill>
                  <a:srgbClr val="000000"/>
                </a:solidFill>
                <a:latin typeface="Arial"/>
                <a:ea typeface="Arial"/>
                <a:cs typeface="Arial"/>
                <a:sym typeface="Arial"/>
              </a:rPr>
              <a:t>depends on  their citizenship and country of residence:</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it-IT" sz="2000" u="sng" cap="none" strike="noStrike">
                <a:solidFill>
                  <a:srgbClr val="B3071B"/>
                </a:solidFill>
                <a:latin typeface="Arial"/>
                <a:ea typeface="Arial"/>
                <a:cs typeface="Arial"/>
                <a:sym typeface="Arial"/>
                <a:hlinkClick r:id="rId3">
                  <a:extLst>
                    <a:ext uri="{A12FA001-AC4F-418D-AE19-62706E023703}">
                      <ahyp:hlinkClr val="tx"/>
                    </a:ext>
                  </a:extLst>
                </a:hlinkClick>
              </a:rPr>
              <a:t>https://www.unipd.it/en/tuition-fees</a:t>
            </a:r>
            <a:endParaRPr b="1" i="0" sz="2000" u="none" cap="none" strike="noStrike">
              <a:solidFill>
                <a:srgbClr val="B3071B"/>
              </a:solidFill>
              <a:latin typeface="Arial"/>
              <a:ea typeface="Arial"/>
              <a:cs typeface="Arial"/>
              <a:sym typeface="Arial"/>
            </a:endParaRPr>
          </a:p>
          <a:p>
            <a:pPr indent="0" lvl="0" marL="0" marR="0" rtl="0" algn="ctr">
              <a:lnSpc>
                <a:spcPct val="115000"/>
              </a:lnSpc>
              <a:spcBef>
                <a:spcPts val="400"/>
              </a:spcBef>
              <a:spcAft>
                <a:spcPts val="0"/>
              </a:spcAft>
              <a:buClr>
                <a:srgbClr val="000000"/>
              </a:buClr>
              <a:buSzPts val="17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it-IT" sz="2100" u="none" cap="none" strike="noStrike">
                <a:solidFill>
                  <a:srgbClr val="B3071B"/>
                </a:solidFill>
                <a:latin typeface="Arial"/>
                <a:ea typeface="Arial"/>
                <a:cs typeface="Arial"/>
                <a:sym typeface="Arial"/>
              </a:rPr>
              <a:t>How and when to pay</a:t>
            </a:r>
            <a:endParaRPr b="1" i="0" sz="21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2000" u="none" cap="none" strike="noStrike">
                <a:solidFill>
                  <a:srgbClr val="000000"/>
                </a:solidFill>
                <a:latin typeface="Arial"/>
                <a:ea typeface="Arial"/>
                <a:cs typeface="Arial"/>
                <a:sym typeface="Arial"/>
              </a:rPr>
              <a:t>The payment is made in three instalments.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2000" u="none" cap="none" strike="noStrike">
                <a:solidFill>
                  <a:srgbClr val="000000"/>
                </a:solidFill>
                <a:latin typeface="Arial"/>
                <a:ea typeface="Arial"/>
                <a:cs typeface="Arial"/>
                <a:sym typeface="Arial"/>
              </a:rPr>
              <a:t>The </a:t>
            </a:r>
            <a:r>
              <a:rPr b="1" i="0" lang="it-IT" sz="2000" u="none" cap="none" strike="noStrike">
                <a:solidFill>
                  <a:srgbClr val="B3071B"/>
                </a:solidFill>
                <a:latin typeface="Arial"/>
                <a:ea typeface="Arial"/>
                <a:cs typeface="Arial"/>
                <a:sym typeface="Arial"/>
              </a:rPr>
              <a:t>FIRST instalment</a:t>
            </a:r>
            <a:r>
              <a:rPr b="0" i="0" lang="it-IT" sz="2000" u="none" cap="none" strike="noStrike">
                <a:solidFill>
                  <a:srgbClr val="000000"/>
                </a:solidFill>
                <a:latin typeface="Arial"/>
                <a:ea typeface="Arial"/>
                <a:cs typeface="Arial"/>
                <a:sym typeface="Arial"/>
              </a:rPr>
              <a:t> is </a:t>
            </a:r>
            <a:r>
              <a:rPr b="1" i="0" lang="it-IT" sz="2000" u="none" cap="none" strike="noStrike">
                <a:solidFill>
                  <a:srgbClr val="000000"/>
                </a:solidFill>
                <a:latin typeface="Arial"/>
                <a:ea typeface="Arial"/>
                <a:cs typeface="Arial"/>
                <a:sym typeface="Arial"/>
              </a:rPr>
              <a:t>€ 202 </a:t>
            </a:r>
            <a:r>
              <a:rPr b="0" i="0" lang="it-IT" sz="2000" u="none" cap="none" strike="noStrike">
                <a:solidFill>
                  <a:srgbClr val="000000"/>
                </a:solidFill>
                <a:latin typeface="Arial"/>
                <a:ea typeface="Arial"/>
                <a:cs typeface="Arial"/>
                <a:sym typeface="Arial"/>
              </a:rPr>
              <a:t>for</a:t>
            </a:r>
            <a:r>
              <a:rPr b="1" i="0" lang="it-IT" sz="2000" u="none" cap="none" strike="noStrike">
                <a:solidFill>
                  <a:srgbClr val="000000"/>
                </a:solidFill>
                <a:latin typeface="Arial"/>
                <a:ea typeface="Arial"/>
                <a:cs typeface="Arial"/>
                <a:sym typeface="Arial"/>
              </a:rPr>
              <a:t> first-year </a:t>
            </a:r>
            <a:r>
              <a:rPr b="0" i="0" lang="it-IT" sz="2000" u="none" cap="none" strike="noStrike">
                <a:solidFill>
                  <a:srgbClr val="000000"/>
                </a:solidFill>
                <a:latin typeface="Arial"/>
                <a:ea typeface="Arial"/>
                <a:cs typeface="Arial"/>
                <a:sym typeface="Arial"/>
              </a:rPr>
              <a:t>students of any degree programme.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1" lang="it-IT" sz="2000" u="none" cap="none" strike="noStrike">
                <a:solidFill>
                  <a:srgbClr val="000000"/>
                </a:solidFill>
                <a:latin typeface="Arial"/>
                <a:ea typeface="Arial"/>
                <a:cs typeface="Arial"/>
                <a:sym typeface="Arial"/>
              </a:rPr>
              <a:t>You have already paid it once you have accepted the admission offer. </a:t>
            </a:r>
            <a:endParaRPr b="0" i="1"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2000" u="none" cap="none" strike="noStrike">
                <a:solidFill>
                  <a:srgbClr val="000000"/>
                </a:solidFill>
                <a:latin typeface="Arial"/>
                <a:ea typeface="Arial"/>
                <a:cs typeface="Arial"/>
                <a:sym typeface="Arial"/>
              </a:rPr>
              <a:t>The</a:t>
            </a:r>
            <a:r>
              <a:rPr b="0" i="0" lang="it-IT" sz="2000" u="none" cap="none" strike="noStrike">
                <a:solidFill>
                  <a:srgbClr val="B3071B"/>
                </a:solidFill>
                <a:latin typeface="Arial"/>
                <a:ea typeface="Arial"/>
                <a:cs typeface="Arial"/>
                <a:sym typeface="Arial"/>
              </a:rPr>
              <a:t> </a:t>
            </a:r>
            <a:r>
              <a:rPr b="1" i="0" lang="it-IT" sz="2000" u="none" cap="none" strike="noStrike">
                <a:solidFill>
                  <a:srgbClr val="B3071B"/>
                </a:solidFill>
                <a:latin typeface="Arial"/>
                <a:ea typeface="Arial"/>
                <a:cs typeface="Arial"/>
                <a:sym typeface="Arial"/>
              </a:rPr>
              <a:t>SECOND</a:t>
            </a:r>
            <a:r>
              <a:rPr b="0" i="0" lang="it-IT" sz="2000" u="none" cap="none" strike="noStrike">
                <a:solidFill>
                  <a:srgbClr val="000000"/>
                </a:solidFill>
                <a:latin typeface="Arial"/>
                <a:ea typeface="Arial"/>
                <a:cs typeface="Arial"/>
                <a:sym typeface="Arial"/>
              </a:rPr>
              <a:t> and the </a:t>
            </a:r>
            <a:r>
              <a:rPr b="1" i="0" lang="it-IT" sz="2000" u="none" cap="none" strike="noStrike">
                <a:solidFill>
                  <a:srgbClr val="B3071B"/>
                </a:solidFill>
                <a:latin typeface="Arial"/>
                <a:ea typeface="Arial"/>
                <a:cs typeface="Arial"/>
                <a:sym typeface="Arial"/>
              </a:rPr>
              <a:t>THIRD</a:t>
            </a:r>
            <a:r>
              <a:rPr b="0" i="0" lang="it-IT" sz="2000" u="none" cap="none" strike="noStrike">
                <a:solidFill>
                  <a:srgbClr val="B3071B"/>
                </a:solidFill>
                <a:latin typeface="Arial"/>
                <a:ea typeface="Arial"/>
                <a:cs typeface="Arial"/>
                <a:sym typeface="Arial"/>
              </a:rPr>
              <a:t> </a:t>
            </a:r>
            <a:r>
              <a:rPr b="1" i="0" lang="it-IT" sz="2000" u="none" cap="none" strike="noStrike">
                <a:solidFill>
                  <a:srgbClr val="B3071B"/>
                </a:solidFill>
                <a:latin typeface="Arial"/>
                <a:ea typeface="Arial"/>
                <a:cs typeface="Arial"/>
                <a:sym typeface="Arial"/>
              </a:rPr>
              <a:t>instalments</a:t>
            </a:r>
            <a:r>
              <a:rPr b="1" i="0" lang="it-IT" sz="2000" u="none" cap="none" strike="noStrike">
                <a:solidFill>
                  <a:srgbClr val="00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depend</a:t>
            </a:r>
            <a:r>
              <a:rPr b="1" i="0" lang="it-IT" sz="2000" u="none" cap="none" strike="noStrike">
                <a:solidFill>
                  <a:srgbClr val="00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on</a:t>
            </a:r>
            <a:r>
              <a:rPr b="1" i="0" lang="it-IT" sz="2000" u="none" cap="none" strike="noStrike">
                <a:solidFill>
                  <a:srgbClr val="00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your status (citizenship  and country of residence) and degree programme.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2000" u="none" cap="none" strike="noStrike">
                <a:solidFill>
                  <a:srgbClr val="000000"/>
                </a:solidFill>
                <a:latin typeface="Arial"/>
                <a:ea typeface="Arial"/>
                <a:cs typeface="Arial"/>
                <a:sym typeface="Arial"/>
              </a:rPr>
              <a:t>The SECOND instalment must be paid by </a:t>
            </a:r>
            <a:r>
              <a:rPr b="1" i="0" lang="it-IT" sz="2000" u="none" cap="none" strike="noStrike">
                <a:solidFill>
                  <a:srgbClr val="000000"/>
                </a:solidFill>
                <a:latin typeface="Arial"/>
                <a:ea typeface="Arial"/>
                <a:cs typeface="Arial"/>
                <a:sym typeface="Arial"/>
              </a:rPr>
              <a:t>15 February.</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2000" u="none" cap="none" strike="noStrike">
                <a:solidFill>
                  <a:srgbClr val="000000"/>
                </a:solidFill>
                <a:latin typeface="Arial"/>
                <a:ea typeface="Arial"/>
                <a:cs typeface="Arial"/>
                <a:sym typeface="Arial"/>
              </a:rPr>
              <a:t>The THIRD instalment must be paid by </a:t>
            </a:r>
            <a:r>
              <a:rPr b="1" i="0" lang="it-IT" sz="2000" u="none" cap="none" strike="noStrike">
                <a:solidFill>
                  <a:srgbClr val="000000"/>
                </a:solidFill>
                <a:latin typeface="Arial"/>
                <a:ea typeface="Arial"/>
                <a:cs typeface="Arial"/>
                <a:sym typeface="Arial"/>
              </a:rPr>
              <a:t>1</a:t>
            </a:r>
            <a:r>
              <a:rPr b="1" lang="it-IT" sz="2000"/>
              <a:t>5</a:t>
            </a:r>
            <a:r>
              <a:rPr b="1" i="0" lang="it-IT" sz="2000" u="none" cap="none" strike="noStrike">
                <a:solidFill>
                  <a:srgbClr val="000000"/>
                </a:solidFill>
                <a:latin typeface="Arial"/>
                <a:ea typeface="Arial"/>
                <a:cs typeface="Arial"/>
                <a:sym typeface="Arial"/>
              </a:rPr>
              <a:t> May.</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IT" sz="2000" u="none" cap="none" strike="noStrike">
                <a:solidFill>
                  <a:srgbClr val="000000"/>
                </a:solidFill>
                <a:latin typeface="Arial"/>
                <a:ea typeface="Arial"/>
                <a:cs typeface="Arial"/>
                <a:sym typeface="Arial"/>
              </a:rPr>
              <a:t>Tuition fees can be paid through PagoPA, mode, available on Uniweb ("Contribuzione"). Detailed instructions on PagoPA are available on page  </a:t>
            </a:r>
            <a:r>
              <a:rPr b="0" i="0" lang="it-IT" sz="2000" u="sng" cap="none" strike="noStrike">
                <a:solidFill>
                  <a:srgbClr val="000000"/>
                </a:solidFill>
                <a:latin typeface="Arial"/>
                <a:ea typeface="Arial"/>
                <a:cs typeface="Arial"/>
                <a:sym typeface="Arial"/>
                <a:hlinkClick r:id="rId4">
                  <a:extLst>
                    <a:ext uri="{A12FA001-AC4F-418D-AE19-62706E023703}">
                      <ahyp:hlinkClr val="tx"/>
                    </a:ext>
                  </a:extLst>
                </a:hlinkClick>
              </a:rPr>
              <a:t>www.unipd.it/en/pagopa</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0214803130_0_187"/>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lt1"/>
              </a:buClr>
              <a:buSzPts val="2800"/>
              <a:buFont typeface="Arial"/>
              <a:buNone/>
            </a:pPr>
            <a:r>
              <a:rPr b="1" i="0" lang="it-IT" sz="2800" u="none" cap="none" strike="noStrike">
                <a:solidFill>
                  <a:schemeClr val="lt1"/>
                </a:solidFill>
                <a:latin typeface="Arial"/>
                <a:ea typeface="Arial"/>
                <a:cs typeface="Arial"/>
                <a:sym typeface="Arial"/>
              </a:rPr>
              <a:t>ISEE</a:t>
            </a:r>
            <a:endParaRPr b="0" i="0" sz="1400" u="none" cap="none" strike="noStrike">
              <a:solidFill>
                <a:srgbClr val="000000"/>
              </a:solidFill>
              <a:latin typeface="Arial"/>
              <a:ea typeface="Arial"/>
              <a:cs typeface="Arial"/>
              <a:sym typeface="Arial"/>
            </a:endParaRPr>
          </a:p>
        </p:txBody>
      </p:sp>
      <p:sp>
        <p:nvSpPr>
          <p:cNvPr id="250" name="Google Shape;250;g30214803130_0_187"/>
          <p:cNvSpPr txBox="1"/>
          <p:nvPr/>
        </p:nvSpPr>
        <p:spPr>
          <a:xfrm>
            <a:off x="1046100" y="1442325"/>
            <a:ext cx="10099800" cy="5325600"/>
          </a:xfrm>
          <a:prstGeom prst="rect">
            <a:avLst/>
          </a:prstGeom>
          <a:noFill/>
          <a:ln>
            <a:noFill/>
          </a:ln>
        </p:spPr>
        <p:txBody>
          <a:bodyPr anchorCtr="0" anchor="t" bIns="45700" lIns="91425" spcFirstLastPara="1" rIns="91425" wrap="square" tIns="45700">
            <a:spAutoFit/>
          </a:bodyPr>
          <a:lstStyle/>
          <a:p>
            <a:pPr indent="0" lvl="0" marL="12700" marR="0" rtl="0" algn="l">
              <a:lnSpc>
                <a:spcPct val="100000"/>
              </a:lnSpc>
              <a:spcBef>
                <a:spcPts val="0"/>
              </a:spcBef>
              <a:spcAft>
                <a:spcPts val="0"/>
              </a:spcAft>
              <a:buClr>
                <a:srgbClr val="000000"/>
              </a:buClr>
              <a:buSzPts val="2600"/>
              <a:buFont typeface="Arial"/>
              <a:buNone/>
            </a:pPr>
            <a:r>
              <a:rPr b="1" i="0" lang="it-IT" sz="2000" u="none" cap="none" strike="noStrike">
                <a:solidFill>
                  <a:srgbClr val="000000"/>
                </a:solidFill>
                <a:latin typeface="Arial"/>
                <a:ea typeface="Arial"/>
                <a:cs typeface="Arial"/>
                <a:sym typeface="Arial"/>
              </a:rPr>
              <a:t>ISEE </a:t>
            </a:r>
            <a:r>
              <a:rPr b="0" i="0" lang="it-IT" sz="2000" u="none" cap="none" strike="noStrike">
                <a:solidFill>
                  <a:srgbClr val="000000"/>
                </a:solidFill>
                <a:latin typeface="Arial"/>
                <a:ea typeface="Arial"/>
                <a:cs typeface="Arial"/>
                <a:sym typeface="Arial"/>
              </a:rPr>
              <a:t>(</a:t>
            </a:r>
            <a:r>
              <a:rPr b="0" i="1" lang="it-IT" sz="2000" u="none" cap="none" strike="noStrike">
                <a:solidFill>
                  <a:srgbClr val="000000"/>
                </a:solidFill>
                <a:latin typeface="Arial"/>
                <a:ea typeface="Arial"/>
                <a:cs typeface="Arial"/>
                <a:sym typeface="Arial"/>
              </a:rPr>
              <a:t>Equivalent Economic Status Index</a:t>
            </a:r>
            <a:r>
              <a:rPr b="0" i="0" lang="it-IT" sz="2000" u="none" cap="none" strike="noStrike">
                <a:solidFill>
                  <a:srgbClr val="000000"/>
                </a:solidFill>
                <a:latin typeface="Arial"/>
                <a:ea typeface="Arial"/>
                <a:cs typeface="Arial"/>
                <a:sym typeface="Arial"/>
              </a:rPr>
              <a:t>): </a:t>
            </a:r>
            <a:r>
              <a:rPr b="0" i="0" lang="it-IT" sz="2000" u="sng" cap="none" strike="noStrike">
                <a:solidFill>
                  <a:srgbClr val="009999"/>
                </a:solidFill>
                <a:latin typeface="Arial"/>
                <a:ea typeface="Arial"/>
                <a:cs typeface="Arial"/>
                <a:sym typeface="Arial"/>
                <a:hlinkClick r:id="rId3">
                  <a:extLst>
                    <a:ext uri="{A12FA001-AC4F-418D-AE19-62706E023703}">
                      <ahyp:hlinkClr val="tx"/>
                    </a:ext>
                  </a:extLst>
                </a:hlinkClick>
              </a:rPr>
              <a:t>https://www.unipd.it/en/isee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it-IT" sz="2000" u="none" cap="none" strike="noStrike">
                <a:solidFill>
                  <a:srgbClr val="B3071B"/>
                </a:solidFill>
                <a:latin typeface="Arial"/>
                <a:ea typeface="Arial"/>
                <a:cs typeface="Arial"/>
                <a:sym typeface="Arial"/>
              </a:rPr>
              <a:t>Application for ISEE Parificato</a:t>
            </a:r>
            <a:endParaRPr b="0" i="0" sz="2000" u="none" cap="none" strike="noStrike">
              <a:solidFill>
                <a:srgbClr val="B3071B"/>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"ISEE Parificato" is an official certificate which indicates your financial standing in any given year on the basis of family status, earnings, property and expenses. The ISEE Parificato calculation service is free of charge and must be requested from the CAF that has an agreement with the University and ESU: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it-IT" sz="2000" u="none" cap="none" strike="noStrike">
                <a:solidFill>
                  <a:srgbClr val="000000"/>
                </a:solidFill>
                <a:latin typeface="Arial"/>
                <a:ea typeface="Arial"/>
                <a:cs typeface="Arial"/>
                <a:sym typeface="Arial"/>
              </a:rPr>
              <a:t>CAF CIA Padova: </a:t>
            </a:r>
            <a:r>
              <a:rPr b="1" i="0" lang="it-IT" sz="2000" u="sng" cap="none" strike="noStrike">
                <a:solidFill>
                  <a:srgbClr val="000000"/>
                </a:solidFill>
                <a:latin typeface="Arial"/>
                <a:ea typeface="Arial"/>
                <a:cs typeface="Arial"/>
                <a:sym typeface="Arial"/>
                <a:hlinkClick r:id="rId4">
                  <a:extLst>
                    <a:ext uri="{A12FA001-AC4F-418D-AE19-62706E023703}">
                      <ahyp:hlinkClr val="tx"/>
                    </a:ext>
                  </a:extLst>
                </a:hlinkClick>
              </a:rPr>
              <a:t>caf-iseeunipd@ciapadova.it</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2000" u="none" cap="none" strike="noStrike">
                <a:solidFill>
                  <a:srgbClr val="B3071B"/>
                </a:solidFill>
                <a:latin typeface="Arial"/>
                <a:ea typeface="Arial"/>
                <a:cs typeface="Arial"/>
                <a:sym typeface="Arial"/>
              </a:rPr>
              <a:t>How to obtain the "ISEE Parificato"</a:t>
            </a:r>
            <a:endParaRPr b="0" i="0" sz="20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For further information on how to obtain your ISEE and apply for the economic benefits, </a:t>
            </a:r>
            <a:r>
              <a:rPr b="0" i="0" lang="it-IT" sz="2000" u="sng" cap="none" strike="noStrike">
                <a:solidFill>
                  <a:srgbClr val="000000"/>
                </a:solidFill>
                <a:latin typeface="Arial"/>
                <a:ea typeface="Arial"/>
                <a:cs typeface="Arial"/>
                <a:sym typeface="Arial"/>
                <a:hlinkClick r:id="rId5">
                  <a:extLst>
                    <a:ext uri="{A12FA001-AC4F-418D-AE19-62706E023703}">
                      <ahyp:hlinkClr val="tx"/>
                    </a:ext>
                  </a:extLst>
                </a:hlinkClick>
              </a:rPr>
              <a:t>see the Guide</a:t>
            </a:r>
            <a:r>
              <a:rPr b="0" i="0" lang="it-IT" sz="2000" u="none" cap="none" strike="noStrike">
                <a:solidFill>
                  <a:srgbClr val="000000"/>
                </a:solidFill>
                <a:latin typeface="Arial"/>
                <a:ea typeface="Arial"/>
                <a:cs typeface="Arial"/>
                <a:sym typeface="Arial"/>
              </a:rPr>
              <a:t>.  Documents must be uploaded to the portal of the CAF, available at the following link: </a:t>
            </a:r>
            <a:r>
              <a:rPr b="0" i="0" lang="it-IT" sz="2000" u="sng" cap="none" strike="noStrike">
                <a:solidFill>
                  <a:srgbClr val="000000"/>
                </a:solidFill>
                <a:latin typeface="Arial"/>
                <a:ea typeface="Arial"/>
                <a:cs typeface="Arial"/>
                <a:sym typeface="Arial"/>
                <a:hlinkClick r:id="rId6">
                  <a:extLst>
                    <a:ext uri="{A12FA001-AC4F-418D-AE19-62706E023703}">
                      <ahyp:hlinkClr val="tx"/>
                    </a:ext>
                  </a:extLst>
                </a:hlinkClick>
              </a:rPr>
              <a:t>unipd.cafciaisee.it</a:t>
            </a:r>
            <a:r>
              <a:rPr b="0" i="0" lang="it-IT"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2000" u="none" cap="none" strike="noStrike">
                <a:solidFill>
                  <a:srgbClr val="000000"/>
                </a:solidFill>
                <a:latin typeface="Arial"/>
                <a:ea typeface="Arial"/>
                <a:cs typeface="Arial"/>
                <a:sym typeface="Arial"/>
              </a:rPr>
              <a:t>ISEE</a:t>
            </a:r>
            <a:r>
              <a:rPr b="0" i="0" lang="it-IT" sz="2000" u="none" cap="none" strike="noStrike">
                <a:solidFill>
                  <a:srgbClr val="000000"/>
                </a:solidFill>
                <a:latin typeface="Arial"/>
                <a:ea typeface="Arial"/>
                <a:cs typeface="Arial"/>
                <a:sym typeface="Arial"/>
              </a:rPr>
              <a:t> is required to access different services and opportunities (ie. </a:t>
            </a:r>
            <a:r>
              <a:rPr b="0" i="1" lang="it-IT" sz="2000" u="none" cap="none" strike="noStrike">
                <a:solidFill>
                  <a:srgbClr val="000000"/>
                </a:solidFill>
                <a:latin typeface="Arial"/>
                <a:ea typeface="Arial"/>
                <a:cs typeface="Arial"/>
                <a:sym typeface="Arial"/>
              </a:rPr>
              <a:t>application for ESU public Halls of residence, student part time job opportunities at the Univeristy, discuonted prices at the University canteens etc.)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30214803130_0_201"/>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lt1"/>
              </a:buClr>
              <a:buSzPts val="2800"/>
              <a:buFont typeface="Arial"/>
              <a:buNone/>
            </a:pPr>
            <a:r>
              <a:rPr b="1" i="0" lang="it-IT" sz="2800" u="none" cap="none" strike="noStrike">
                <a:solidFill>
                  <a:schemeClr val="lt1"/>
                </a:solidFill>
                <a:latin typeface="Arial"/>
                <a:ea typeface="Arial"/>
                <a:cs typeface="Arial"/>
                <a:sym typeface="Arial"/>
              </a:rPr>
              <a:t>PART-TIME JOB</a:t>
            </a:r>
            <a:endParaRPr b="0" i="0" sz="1400" u="none" cap="none" strike="noStrike">
              <a:solidFill>
                <a:srgbClr val="000000"/>
              </a:solidFill>
              <a:latin typeface="Arial"/>
              <a:ea typeface="Arial"/>
              <a:cs typeface="Arial"/>
              <a:sym typeface="Arial"/>
            </a:endParaRPr>
          </a:p>
        </p:txBody>
      </p:sp>
      <p:sp>
        <p:nvSpPr>
          <p:cNvPr id="257" name="Google Shape;257;g30214803130_0_201"/>
          <p:cNvSpPr txBox="1"/>
          <p:nvPr/>
        </p:nvSpPr>
        <p:spPr>
          <a:xfrm>
            <a:off x="691350" y="898925"/>
            <a:ext cx="10809300" cy="414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36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As an international student in Italy, you are free to take a </a:t>
            </a:r>
            <a:r>
              <a:rPr b="1" i="0" lang="it-IT" sz="2000" u="none" cap="none" strike="noStrike">
                <a:solidFill>
                  <a:srgbClr val="B3071B"/>
                </a:solidFill>
                <a:latin typeface="Arial"/>
                <a:ea typeface="Arial"/>
                <a:cs typeface="Arial"/>
                <a:sym typeface="Arial"/>
              </a:rPr>
              <a:t>part-time job</a:t>
            </a:r>
            <a:r>
              <a:rPr b="0" i="0" lang="it-IT" sz="2000" u="none" cap="none" strike="noStrike">
                <a:solidFill>
                  <a:srgbClr val="A50021"/>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in order to help cover your costs.</a:t>
            </a:r>
            <a:br>
              <a:rPr b="0" i="0" lang="it-IT"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Please note that Non-European students with a permit of stay for study reasons are allowed to work </a:t>
            </a:r>
            <a:r>
              <a:rPr b="1" i="0" lang="it-IT" sz="2000" u="sng" cap="none" strike="noStrike">
                <a:solidFill>
                  <a:srgbClr val="B3071B"/>
                </a:solidFill>
                <a:latin typeface="Arial"/>
                <a:ea typeface="Arial"/>
                <a:cs typeface="Arial"/>
                <a:sym typeface="Arial"/>
              </a:rPr>
              <a:t>up to 20 hours/week</a:t>
            </a:r>
            <a:r>
              <a:rPr b="0" i="0" lang="it-IT" sz="2000" u="none" cap="none" strike="noStrike">
                <a:solidFill>
                  <a:srgbClr val="000000"/>
                </a:solidFill>
                <a:latin typeface="Arial"/>
                <a:ea typeface="Arial"/>
                <a:cs typeface="Arial"/>
                <a:sym typeface="Arial"/>
              </a:rPr>
              <a:t>.</a:t>
            </a:r>
            <a:br>
              <a:rPr b="0" i="0" lang="it-IT"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You could therefore look for part-time job opportunities/student jobs in private companies/organizations. </a:t>
            </a:r>
            <a:br>
              <a:rPr b="0" i="0" lang="it-IT" sz="2000" u="none" cap="none" strike="noStrike">
                <a:solidFill>
                  <a:srgbClr val="000000"/>
                </a:solidFill>
                <a:latin typeface="Arial"/>
                <a:ea typeface="Arial"/>
                <a:cs typeface="Arial"/>
                <a:sym typeface="Arial"/>
              </a:rPr>
            </a:br>
            <a:r>
              <a:rPr b="0" i="0" lang="it-IT" sz="2000" u="none" cap="none" strike="noStrike">
                <a:solidFill>
                  <a:srgbClr val="000000"/>
                </a:solidFill>
                <a:latin typeface="Arial"/>
                <a:ea typeface="Arial"/>
                <a:cs typeface="Arial"/>
                <a:sym typeface="Arial"/>
              </a:rPr>
              <a:t>During your </a:t>
            </a:r>
            <a:r>
              <a:rPr b="1" i="0" lang="it-IT" sz="2000" u="none" cap="none" strike="noStrike">
                <a:solidFill>
                  <a:srgbClr val="000000"/>
                </a:solidFill>
                <a:latin typeface="Arial"/>
                <a:ea typeface="Arial"/>
                <a:cs typeface="Arial"/>
                <a:sym typeface="Arial"/>
              </a:rPr>
              <a:t>2</a:t>
            </a:r>
            <a:r>
              <a:rPr b="1" baseline="30000" i="0" lang="it-IT" sz="2000" u="none" cap="none" strike="noStrike">
                <a:solidFill>
                  <a:srgbClr val="000000"/>
                </a:solidFill>
                <a:latin typeface="Arial"/>
                <a:ea typeface="Arial"/>
                <a:cs typeface="Arial"/>
                <a:sym typeface="Arial"/>
              </a:rPr>
              <a:t>nd</a:t>
            </a:r>
            <a:r>
              <a:rPr b="1" i="0" lang="it-IT" sz="2000" u="none" cap="none" strike="noStrike">
                <a:solidFill>
                  <a:srgbClr val="000000"/>
                </a:solidFill>
                <a:latin typeface="Arial"/>
                <a:ea typeface="Arial"/>
                <a:cs typeface="Arial"/>
                <a:sym typeface="Arial"/>
              </a:rPr>
              <a:t> year</a:t>
            </a:r>
            <a:r>
              <a:rPr b="0" i="0" lang="it-IT" sz="2000" u="none" cap="none" strike="noStrike">
                <a:solidFill>
                  <a:srgbClr val="000000"/>
                </a:solidFill>
                <a:latin typeface="Arial"/>
                <a:ea typeface="Arial"/>
                <a:cs typeface="Arial"/>
                <a:sym typeface="Arial"/>
              </a:rPr>
              <a:t> of studies, you can also apply for one of the part-time job opportunities offered by our University such as student collaborations (200 hours).</a:t>
            </a:r>
            <a:br>
              <a:rPr b="0" i="0" lang="it-IT" sz="2000" u="none" cap="none" strike="noStrike">
                <a:solidFill>
                  <a:srgbClr val="000000"/>
                </a:solidFill>
                <a:latin typeface="Arial"/>
                <a:ea typeface="Arial"/>
                <a:cs typeface="Arial"/>
                <a:sym typeface="Arial"/>
              </a:rPr>
            </a:br>
            <a:br>
              <a:rPr b="1" i="0" lang="it-IT"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pic>
        <p:nvPicPr>
          <p:cNvPr id="258" name="Google Shape;258;g30214803130_0_201"/>
          <p:cNvPicPr preferRelativeResize="0"/>
          <p:nvPr/>
        </p:nvPicPr>
        <p:blipFill rotWithShape="1">
          <a:blip r:embed="rId3">
            <a:alphaModFix/>
          </a:blip>
          <a:srcRect b="10094" l="0" r="0" t="0"/>
          <a:stretch/>
        </p:blipFill>
        <p:spPr>
          <a:xfrm>
            <a:off x="1832750" y="4558325"/>
            <a:ext cx="3041825" cy="2111400"/>
          </a:xfrm>
          <a:prstGeom prst="rect">
            <a:avLst/>
          </a:prstGeom>
          <a:noFill/>
          <a:ln>
            <a:noFill/>
          </a:ln>
        </p:spPr>
      </p:pic>
      <p:sp>
        <p:nvSpPr>
          <p:cNvPr id="259" name="Google Shape;259;g30214803130_0_201"/>
          <p:cNvSpPr txBox="1"/>
          <p:nvPr/>
        </p:nvSpPr>
        <p:spPr>
          <a:xfrm>
            <a:off x="5683147" y="4580533"/>
            <a:ext cx="5392500" cy="2089200"/>
          </a:xfrm>
          <a:prstGeom prst="rect">
            <a:avLst/>
          </a:prstGeom>
          <a:noFill/>
          <a:ln>
            <a:noFill/>
          </a:ln>
        </p:spPr>
        <p:txBody>
          <a:bodyPr anchorCtr="0" anchor="ctr" bIns="45700" lIns="91425" spcFirstLastPara="1" rIns="216000" wrap="square" tIns="180000">
            <a:noAutofit/>
          </a:bodyPr>
          <a:lstStyle/>
          <a:p>
            <a:pPr indent="0" lvl="0" marL="0" marR="0" rtl="0" algn="ctr">
              <a:lnSpc>
                <a:spcPct val="100000"/>
              </a:lnSpc>
              <a:spcBef>
                <a:spcPts val="0"/>
              </a:spcBef>
              <a:spcAft>
                <a:spcPts val="0"/>
              </a:spcAft>
              <a:buClr>
                <a:srgbClr val="000000"/>
              </a:buClr>
              <a:buSzPts val="1400"/>
              <a:buFont typeface="Arial"/>
              <a:buNone/>
            </a:pPr>
            <a:r>
              <a:rPr b="0" i="0" lang="it-IT" sz="2000" u="none" cap="none" strike="noStrike">
                <a:solidFill>
                  <a:srgbClr val="000000"/>
                </a:solidFill>
                <a:latin typeface="Arial"/>
                <a:ea typeface="Arial"/>
                <a:cs typeface="Arial"/>
                <a:sym typeface="Arial"/>
              </a:rPr>
              <a:t>For further information: </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A50021"/>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A50021"/>
              </a:buClr>
              <a:buSzPts val="1800"/>
              <a:buFont typeface="Arial"/>
              <a:buNone/>
            </a:pPr>
            <a:r>
              <a:rPr b="0" i="0" lang="it-IT" sz="2000" u="sng" cap="none" strike="noStrike">
                <a:solidFill>
                  <a:srgbClr val="B3071B"/>
                </a:solidFill>
                <a:latin typeface="Arial"/>
                <a:ea typeface="Arial"/>
                <a:cs typeface="Arial"/>
                <a:sym typeface="Arial"/>
                <a:hlinkClick r:id="rId4">
                  <a:extLst>
                    <a:ext uri="{A12FA001-AC4F-418D-AE19-62706E023703}">
                      <ahyp:hlinkClr val="tx"/>
                    </a:ext>
                  </a:extLst>
                </a:hlinkClick>
              </a:rPr>
              <a:t>https://www.unipd.it/en/studying-padova/funding-and-fees/part-time-job-opportunities</a:t>
            </a:r>
            <a:endParaRPr b="0" i="0" sz="2000" u="none" cap="none" strike="noStrike">
              <a:solidFill>
                <a:srgbClr val="B3071B"/>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txBox="1"/>
          <p:nvPr>
            <p:ph type="title"/>
          </p:nvPr>
        </p:nvSpPr>
        <p:spPr>
          <a:xfrm>
            <a:off x="456000" y="1160463"/>
            <a:ext cx="11736000" cy="1188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it-IT" sz="3500">
                <a:solidFill>
                  <a:srgbClr val="A50021"/>
                </a:solidFill>
              </a:rPr>
              <a:t>WELCOME MEETINGS - BACHELOR’S DEGREE IN ANIMAL CARE</a:t>
            </a:r>
            <a:endParaRPr/>
          </a:p>
        </p:txBody>
      </p:sp>
      <p:sp>
        <p:nvSpPr>
          <p:cNvPr id="124" name="Google Shape;124;p2"/>
          <p:cNvSpPr txBox="1"/>
          <p:nvPr>
            <p:ph idx="4294967295" type="body"/>
          </p:nvPr>
        </p:nvSpPr>
        <p:spPr>
          <a:xfrm>
            <a:off x="-24000" y="2265900"/>
            <a:ext cx="12240000" cy="4592100"/>
          </a:xfrm>
          <a:prstGeom prst="rect">
            <a:avLst/>
          </a:prstGeom>
          <a:noFill/>
          <a:ln>
            <a:noFill/>
          </a:ln>
        </p:spPr>
        <p:txBody>
          <a:bodyPr anchorCtr="0" anchor="t" bIns="45700" lIns="91425" spcFirstLastPara="1" rIns="91425" wrap="square" tIns="45700">
            <a:normAutofit fontScale="32500" lnSpcReduction="20000"/>
          </a:bodyPr>
          <a:lstStyle/>
          <a:p>
            <a:pPr indent="0" lvl="0" marL="0" rtl="0" algn="l">
              <a:lnSpc>
                <a:spcPct val="150000"/>
              </a:lnSpc>
              <a:spcBef>
                <a:spcPts val="0"/>
              </a:spcBef>
              <a:spcAft>
                <a:spcPts val="0"/>
              </a:spcAft>
              <a:buClr>
                <a:schemeClr val="dk1"/>
              </a:buClr>
              <a:buSzPts val="358"/>
              <a:buFont typeface="Arial"/>
              <a:buNone/>
            </a:pPr>
            <a:r>
              <a:rPr b="1" lang="it-IT" sz="6423"/>
              <a:t>Programme: </a:t>
            </a:r>
            <a:endParaRPr b="1" sz="6423"/>
          </a:p>
          <a:p>
            <a:pPr indent="-361156" lvl="0" marL="457200" rtl="0" algn="l">
              <a:lnSpc>
                <a:spcPct val="150000"/>
              </a:lnSpc>
              <a:spcBef>
                <a:spcPts val="1000"/>
              </a:spcBef>
              <a:spcAft>
                <a:spcPts val="0"/>
              </a:spcAft>
              <a:buClr>
                <a:schemeClr val="dk1"/>
              </a:buClr>
              <a:buSzPct val="100000"/>
              <a:buChar char="●"/>
            </a:pPr>
            <a:r>
              <a:rPr b="1" lang="it-IT" sz="6423" u="sng"/>
              <a:t>30 SEPTEMBER 2024</a:t>
            </a:r>
            <a:r>
              <a:rPr b="1" lang="it-IT" sz="6423"/>
              <a:t> - </a:t>
            </a:r>
            <a:r>
              <a:rPr lang="it-IT" sz="6423"/>
              <a:t>Classroom </a:t>
            </a:r>
            <a:r>
              <a:rPr b="1" lang="it-IT" sz="6423"/>
              <a:t>Filanda 1</a:t>
            </a:r>
            <a:r>
              <a:rPr lang="it-IT" sz="6423"/>
              <a:t>- Corte Benedettina</a:t>
            </a:r>
            <a:endParaRPr sz="6423"/>
          </a:p>
          <a:p>
            <a:pPr indent="0" lvl="0" marL="0" rtl="0" algn="l">
              <a:lnSpc>
                <a:spcPct val="150000"/>
              </a:lnSpc>
              <a:spcBef>
                <a:spcPts val="0"/>
              </a:spcBef>
              <a:spcAft>
                <a:spcPts val="0"/>
              </a:spcAft>
              <a:buClr>
                <a:schemeClr val="dk1"/>
              </a:buClr>
              <a:buSzPts val="358"/>
              <a:buFont typeface="Arial"/>
              <a:buNone/>
            </a:pPr>
            <a:r>
              <a:rPr lang="it-IT" sz="6423"/>
              <a:t>11.00-11.30 Welcoming International Students - International Desk </a:t>
            </a:r>
            <a:endParaRPr sz="6423"/>
          </a:p>
          <a:p>
            <a:pPr indent="0" lvl="0" marL="0" rtl="0" algn="l">
              <a:lnSpc>
                <a:spcPct val="150000"/>
              </a:lnSpc>
              <a:spcBef>
                <a:spcPts val="0"/>
              </a:spcBef>
              <a:spcAft>
                <a:spcPts val="0"/>
              </a:spcAft>
              <a:buClr>
                <a:schemeClr val="dk1"/>
              </a:buClr>
              <a:buSzPts val="358"/>
              <a:buFont typeface="Arial"/>
              <a:buNone/>
            </a:pPr>
            <a:r>
              <a:rPr lang="it-IT" sz="6423"/>
              <a:t>11.30-12 Presentation of the study path by the programme coordinator Prof. Laura Cavicchioli &amp; OFA insights by Prof. Ballarin </a:t>
            </a:r>
            <a:endParaRPr sz="6423"/>
          </a:p>
          <a:p>
            <a:pPr indent="0" lvl="0" marL="0" rtl="0" algn="l">
              <a:lnSpc>
                <a:spcPct val="150000"/>
              </a:lnSpc>
              <a:spcBef>
                <a:spcPts val="0"/>
              </a:spcBef>
              <a:spcAft>
                <a:spcPts val="0"/>
              </a:spcAft>
              <a:buClr>
                <a:schemeClr val="dk1"/>
              </a:buClr>
              <a:buSzPts val="358"/>
              <a:buFont typeface="Arial"/>
              <a:buNone/>
            </a:pPr>
            <a:r>
              <a:rPr lang="it-IT" sz="6423"/>
              <a:t>Light refreshments with classmates and professors </a:t>
            </a:r>
            <a:endParaRPr sz="6423"/>
          </a:p>
          <a:p>
            <a:pPr indent="-361156" lvl="0" marL="457200" rtl="0" algn="l">
              <a:lnSpc>
                <a:spcPct val="150000"/>
              </a:lnSpc>
              <a:spcBef>
                <a:spcPts val="0"/>
              </a:spcBef>
              <a:spcAft>
                <a:spcPts val="0"/>
              </a:spcAft>
              <a:buSzPct val="100000"/>
              <a:buChar char="●"/>
            </a:pPr>
            <a:r>
              <a:rPr b="1" lang="it-IT" sz="6423" u="sng"/>
              <a:t>1 OCTOBER</a:t>
            </a:r>
            <a:r>
              <a:rPr lang="it-IT" sz="6423" u="sng"/>
              <a:t> </a:t>
            </a:r>
            <a:r>
              <a:rPr lang="it-IT" sz="6423"/>
              <a:t>- Classroom </a:t>
            </a:r>
            <a:r>
              <a:rPr b="1" lang="it-IT" sz="6423"/>
              <a:t>Filanda 2</a:t>
            </a:r>
            <a:r>
              <a:rPr lang="it-IT" sz="6423"/>
              <a:t> - Corte Benedettina </a:t>
            </a:r>
            <a:endParaRPr sz="6423"/>
          </a:p>
          <a:p>
            <a:pPr indent="0" lvl="0" marL="0" rtl="0" algn="l">
              <a:lnSpc>
                <a:spcPct val="150000"/>
              </a:lnSpc>
              <a:spcBef>
                <a:spcPts val="0"/>
              </a:spcBef>
              <a:spcAft>
                <a:spcPts val="0"/>
              </a:spcAft>
              <a:buClr>
                <a:schemeClr val="dk1"/>
              </a:buClr>
              <a:buSzPts val="358"/>
              <a:buFont typeface="Arial"/>
              <a:buNone/>
            </a:pPr>
            <a:r>
              <a:rPr lang="it-IT" sz="6423"/>
              <a:t>11.00-11.15: Inclusion services  </a:t>
            </a:r>
            <a:endParaRPr sz="6423"/>
          </a:p>
          <a:p>
            <a:pPr indent="0" lvl="0" marL="0" rtl="0" algn="l">
              <a:lnSpc>
                <a:spcPct val="150000"/>
              </a:lnSpc>
              <a:spcBef>
                <a:spcPts val="0"/>
              </a:spcBef>
              <a:spcAft>
                <a:spcPts val="0"/>
              </a:spcAft>
              <a:buClr>
                <a:schemeClr val="dk1"/>
              </a:buClr>
              <a:buSzPts val="358"/>
              <a:buFont typeface="Arial"/>
              <a:buNone/>
            </a:pPr>
            <a:r>
              <a:rPr lang="it-IT" sz="6423"/>
              <a:t>11.15-11.30: Library services </a:t>
            </a:r>
            <a:endParaRPr sz="6423"/>
          </a:p>
          <a:p>
            <a:pPr indent="0" lvl="0" marL="0" rtl="0" algn="l">
              <a:lnSpc>
                <a:spcPct val="150000"/>
              </a:lnSpc>
              <a:spcBef>
                <a:spcPts val="0"/>
              </a:spcBef>
              <a:spcAft>
                <a:spcPts val="0"/>
              </a:spcAft>
              <a:buClr>
                <a:schemeClr val="dk1"/>
              </a:buClr>
              <a:buSzPts val="358"/>
              <a:buFont typeface="Arial"/>
              <a:buNone/>
            </a:pPr>
            <a:r>
              <a:rPr lang="it-IT" sz="6423"/>
              <a:t>11.30: Learning tools (Moodle and Uniweb), offices and services with tutors</a:t>
            </a:r>
            <a:endParaRPr sz="6423"/>
          </a:p>
          <a:p>
            <a:pPr indent="0" lvl="0" marL="0" rtl="0" algn="l">
              <a:lnSpc>
                <a:spcPct val="115000"/>
              </a:lnSpc>
              <a:spcBef>
                <a:spcPts val="0"/>
              </a:spcBef>
              <a:spcAft>
                <a:spcPts val="0"/>
              </a:spcAft>
              <a:buClr>
                <a:schemeClr val="dk1"/>
              </a:buClr>
              <a:buSzPct val="50000"/>
              <a:buFont typeface="Arial"/>
              <a:buNone/>
            </a:pPr>
            <a:r>
              <a:t/>
            </a:r>
            <a:endParaRPr sz="2200">
              <a:solidFill>
                <a:srgbClr val="FFFFFF"/>
              </a:solidFill>
            </a:endParaRPr>
          </a:p>
          <a:p>
            <a:pPr indent="0" lvl="0" marL="0" rtl="0" algn="l">
              <a:lnSpc>
                <a:spcPct val="120000"/>
              </a:lnSpc>
              <a:spcBef>
                <a:spcPts val="0"/>
              </a:spcBef>
              <a:spcAft>
                <a:spcPts val="0"/>
              </a:spcAft>
              <a:buClr>
                <a:schemeClr val="dk1"/>
              </a:buClr>
              <a:buSzPct val="52380"/>
              <a:buFont typeface="Arial"/>
              <a:buNone/>
            </a:pPr>
            <a:r>
              <a:rPr lang="it-IT" sz="2100">
                <a:solidFill>
                  <a:srgbClr val="FFFFFF"/>
                </a:solidFill>
              </a:rPr>
              <a:t>**The meetings will be also held online for students still abroad: </a:t>
            </a:r>
            <a:r>
              <a:rPr lang="it-IT" sz="2100" u="sng">
                <a:solidFill>
                  <a:srgbClr val="FFFFFF"/>
                </a:solidFill>
                <a:hlinkClick r:id="rId3">
                  <a:extLst>
                    <a:ext uri="{A12FA001-AC4F-418D-AE19-62706E023703}">
                      <ahyp:hlinkClr val="tx"/>
                    </a:ext>
                  </a:extLst>
                </a:hlinkClick>
              </a:rPr>
              <a:t>https://unipd.zoom.us/meeting/register/tZUtc-6qrDsuGteAt0OsJg8venr8Jr_kmz1G</a:t>
            </a: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0214803130_0_206"/>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lt1"/>
              </a:buClr>
              <a:buSzPts val="2800"/>
              <a:buFont typeface="Arial"/>
              <a:buNone/>
            </a:pPr>
            <a:r>
              <a:rPr b="1" i="0" lang="it-IT" sz="2800" u="none" cap="none" strike="noStrike">
                <a:solidFill>
                  <a:schemeClr val="lt1"/>
                </a:solidFill>
                <a:latin typeface="Arial"/>
                <a:ea typeface="Arial"/>
                <a:cs typeface="Arial"/>
                <a:sym typeface="Arial"/>
              </a:rPr>
              <a:t>CANTEENS</a:t>
            </a:r>
            <a:endParaRPr b="0" i="0" sz="1400" u="none" cap="none" strike="noStrike">
              <a:solidFill>
                <a:srgbClr val="000000"/>
              </a:solidFill>
              <a:latin typeface="Arial"/>
              <a:ea typeface="Arial"/>
              <a:cs typeface="Arial"/>
              <a:sym typeface="Arial"/>
            </a:endParaRPr>
          </a:p>
        </p:txBody>
      </p:sp>
      <p:sp>
        <p:nvSpPr>
          <p:cNvPr id="266" name="Google Shape;266;g30214803130_0_206"/>
          <p:cNvSpPr txBox="1"/>
          <p:nvPr/>
        </p:nvSpPr>
        <p:spPr>
          <a:xfrm>
            <a:off x="729150" y="1491600"/>
            <a:ext cx="10789500" cy="2693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All students can use the canteens managed by the ESU or other partners.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it-IT" sz="2000" u="sng" cap="none" strike="noStrike">
                <a:solidFill>
                  <a:srgbClr val="B3071B"/>
                </a:solidFill>
                <a:latin typeface="Arial"/>
                <a:ea typeface="Arial"/>
                <a:cs typeface="Arial"/>
                <a:sym typeface="Arial"/>
                <a:hlinkClick r:id="rId3">
                  <a:extLst>
                    <a:ext uri="{A12FA001-AC4F-418D-AE19-62706E023703}">
                      <ahyp:hlinkClr val="tx"/>
                    </a:ext>
                  </a:extLst>
                </a:hlinkClick>
              </a:rPr>
              <a:t>Canteens </a:t>
            </a:r>
            <a:r>
              <a:rPr b="0" i="0" lang="it-IT" sz="2000" u="none" cap="none" strike="noStrike">
                <a:solidFill>
                  <a:srgbClr val="000000"/>
                </a:solidFill>
                <a:latin typeface="Arial"/>
                <a:ea typeface="Arial"/>
                <a:cs typeface="Arial"/>
                <a:sym typeface="Arial"/>
              </a:rPr>
              <a:t>are located in the city centre or near the main University buildings (even in other cities).</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36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The price of meals (lunch OR dinner) varies according to your financial situation (assessed by the ISEE).</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36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Access to canteens is given through </a:t>
            </a:r>
            <a:r>
              <a:rPr b="1" i="0" lang="it-IT" sz="2000" u="none" cap="none" strike="noStrike">
                <a:solidFill>
                  <a:srgbClr val="000000"/>
                </a:solidFill>
                <a:latin typeface="Arial"/>
                <a:ea typeface="Arial"/>
                <a:cs typeface="Arial"/>
                <a:sym typeface="Arial"/>
              </a:rPr>
              <a:t>QRcode identification</a:t>
            </a:r>
            <a:r>
              <a:rPr b="1" i="1" lang="it-IT" sz="2000" u="none" cap="none" strike="noStrike">
                <a:solidFill>
                  <a:srgbClr val="000000"/>
                </a:solidFill>
                <a:latin typeface="Arial"/>
                <a:ea typeface="Arial"/>
                <a:cs typeface="Arial"/>
                <a:sym typeface="Arial"/>
              </a:rPr>
              <a:t>​</a:t>
            </a:r>
            <a:r>
              <a:rPr b="0" i="1" lang="it-IT" sz="2000" u="none" cap="none" strike="noStrike">
                <a:solidFill>
                  <a:srgbClr val="00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generated by the ESUPd.EAT app, which can be downloaded for free from the app stores.</a:t>
            </a:r>
            <a:endParaRPr b="0" i="0" sz="2000" u="none" cap="none" strike="noStrike">
              <a:solidFill>
                <a:srgbClr val="000000"/>
              </a:solidFill>
              <a:latin typeface="Arial"/>
              <a:ea typeface="Arial"/>
              <a:cs typeface="Arial"/>
              <a:sym typeface="Arial"/>
            </a:endParaRPr>
          </a:p>
        </p:txBody>
      </p:sp>
      <p:pic>
        <p:nvPicPr>
          <p:cNvPr id="267" name="Google Shape;267;g30214803130_0_206"/>
          <p:cNvPicPr preferRelativeResize="0"/>
          <p:nvPr/>
        </p:nvPicPr>
        <p:blipFill rotWithShape="1">
          <a:blip r:embed="rId4">
            <a:alphaModFix/>
          </a:blip>
          <a:srcRect b="0" l="0" r="0" t="0"/>
          <a:stretch/>
        </p:blipFill>
        <p:spPr>
          <a:xfrm>
            <a:off x="0" y="4368450"/>
            <a:ext cx="4138451" cy="2489550"/>
          </a:xfrm>
          <a:prstGeom prst="rect">
            <a:avLst/>
          </a:prstGeom>
          <a:noFill/>
          <a:ln>
            <a:noFill/>
          </a:ln>
        </p:spPr>
      </p:pic>
      <p:sp>
        <p:nvSpPr>
          <p:cNvPr id="268" name="Google Shape;268;g30214803130_0_206"/>
          <p:cNvSpPr/>
          <p:nvPr/>
        </p:nvSpPr>
        <p:spPr>
          <a:xfrm>
            <a:off x="5215472" y="4181988"/>
            <a:ext cx="5525100" cy="11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it-IT" sz="2000" u="none" cap="none" strike="noStrike">
                <a:solidFill>
                  <a:srgbClr val="000000"/>
                </a:solidFill>
                <a:latin typeface="Arial"/>
                <a:ea typeface="Arial"/>
                <a:cs typeface="Arial"/>
                <a:sym typeface="Arial"/>
              </a:rPr>
              <a:t>For further information: </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800"/>
              <a:buFont typeface="Arial"/>
              <a:buNone/>
            </a:pPr>
            <a:r>
              <a:rPr b="0" i="0" lang="it-IT" sz="2000" u="sng" cap="none" strike="noStrike">
                <a:solidFill>
                  <a:srgbClr val="B3071B"/>
                </a:solidFill>
                <a:latin typeface="Arial"/>
                <a:ea typeface="Arial"/>
                <a:cs typeface="Arial"/>
                <a:sym typeface="Arial"/>
                <a:hlinkClick r:id="rId5">
                  <a:extLst>
                    <a:ext uri="{A12FA001-AC4F-418D-AE19-62706E023703}">
                      <ahyp:hlinkClr val="tx"/>
                    </a:ext>
                  </a:extLst>
                </a:hlinkClick>
              </a:rPr>
              <a:t>https://www.esu.pd.it/en/food-service/</a:t>
            </a:r>
            <a:endParaRPr b="0" i="0" sz="2000" u="none" cap="none" strike="noStrike">
              <a:solidFill>
                <a:srgbClr val="B3071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2000" u="none" cap="none" strike="noStrike">
              <a:solidFill>
                <a:srgbClr val="B3071B"/>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400"/>
              <a:buFont typeface="Arial"/>
              <a:buNone/>
            </a:pPr>
            <a:r>
              <a:rPr b="0" i="0" lang="it-IT" sz="2000" u="none" cap="none" strike="noStrike">
                <a:solidFill>
                  <a:srgbClr val="000000"/>
                </a:solidFill>
                <a:latin typeface="Arial"/>
                <a:ea typeface="Arial"/>
                <a:cs typeface="Arial"/>
                <a:sym typeface="Arial"/>
              </a:rPr>
              <a:t>Benefits and Contribution to Right to Study</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400"/>
              <a:buFont typeface="Arial"/>
              <a:buNone/>
            </a:pPr>
            <a:r>
              <a:rPr b="0" i="0" lang="it-IT" sz="2000" u="none" cap="none" strike="noStrike">
                <a:solidFill>
                  <a:srgbClr val="000000"/>
                </a:solidFill>
                <a:latin typeface="Arial"/>
                <a:ea typeface="Arial"/>
                <a:cs typeface="Arial"/>
                <a:sym typeface="Arial"/>
              </a:rPr>
              <a:t>Via S. Francesco, 122</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400"/>
              <a:buFont typeface="Arial"/>
              <a:buNone/>
            </a:pPr>
            <a:r>
              <a:rPr b="0" i="0" lang="it-IT" sz="2000" u="sng" cap="none" strike="noStrike">
                <a:solidFill>
                  <a:srgbClr val="B3071B"/>
                </a:solidFill>
                <a:latin typeface="Arial"/>
                <a:ea typeface="Arial"/>
                <a:cs typeface="Arial"/>
                <a:sym typeface="Arial"/>
              </a:rPr>
              <a:t>dirittoallostudio@esu.pd.it</a:t>
            </a:r>
            <a:endParaRPr b="0" i="0" sz="2000" u="none" cap="none" strike="noStrike">
              <a:solidFill>
                <a:srgbClr val="B3071B"/>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30214803130_0_238"/>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HOUSING</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05bf509e71_0_98"/>
          <p:cNvSpPr/>
          <p:nvPr/>
        </p:nvSpPr>
        <p:spPr>
          <a:xfrm>
            <a:off x="6288617" y="260350"/>
            <a:ext cx="5376300" cy="523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i="0" lang="it-IT" sz="2800" u="none" cap="none" strike="noStrike">
                <a:solidFill>
                  <a:schemeClr val="lt1"/>
                </a:solidFill>
                <a:latin typeface="Calibri"/>
                <a:ea typeface="Calibri"/>
                <a:cs typeface="Calibri"/>
                <a:sym typeface="Calibri"/>
              </a:rPr>
              <a:t>PRIVATE MARKET</a:t>
            </a:r>
            <a:endParaRPr b="1" i="0" sz="3200" u="none" cap="none" strike="noStrike">
              <a:solidFill>
                <a:schemeClr val="dk1"/>
              </a:solidFill>
              <a:latin typeface="Arial"/>
              <a:ea typeface="Arial"/>
              <a:cs typeface="Arial"/>
              <a:sym typeface="Arial"/>
            </a:endParaRPr>
          </a:p>
        </p:txBody>
      </p:sp>
      <p:sp>
        <p:nvSpPr>
          <p:cNvPr id="281" name="Google Shape;281;g305bf509e71_0_98"/>
          <p:cNvSpPr/>
          <p:nvPr/>
        </p:nvSpPr>
        <p:spPr>
          <a:xfrm>
            <a:off x="711237" y="1301658"/>
            <a:ext cx="6201600" cy="554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60000"/>
              </a:buClr>
              <a:buSzPts val="3000"/>
              <a:buFont typeface="Calibri"/>
              <a:buNone/>
            </a:pPr>
            <a:r>
              <a:rPr b="1" i="0" lang="it-IT" sz="3000" u="none" cap="none" strike="noStrike">
                <a:solidFill>
                  <a:srgbClr val="960000"/>
                </a:solidFill>
                <a:latin typeface="Calibri"/>
                <a:ea typeface="Calibri"/>
                <a:cs typeface="Calibri"/>
                <a:sym typeface="Calibri"/>
              </a:rPr>
              <a:t>HOUSING OFFICE</a:t>
            </a:r>
            <a:endParaRPr b="1" i="0" sz="3200" u="none" cap="none" strike="noStrike">
              <a:solidFill>
                <a:schemeClr val="dk1"/>
              </a:solidFill>
              <a:latin typeface="Arial"/>
              <a:ea typeface="Arial"/>
              <a:cs typeface="Arial"/>
              <a:sym typeface="Arial"/>
            </a:endParaRPr>
          </a:p>
        </p:txBody>
      </p:sp>
      <p:sp>
        <p:nvSpPr>
          <p:cNvPr id="282" name="Google Shape;282;g305bf509e71_0_98"/>
          <p:cNvSpPr/>
          <p:nvPr/>
        </p:nvSpPr>
        <p:spPr>
          <a:xfrm>
            <a:off x="633044" y="2267103"/>
            <a:ext cx="10914000" cy="42474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Clr>
                <a:schemeClr val="dk1"/>
              </a:buClr>
              <a:buSzPts val="2200"/>
              <a:buFont typeface="Calibri"/>
              <a:buNone/>
            </a:pPr>
            <a:r>
              <a:rPr b="0" i="0" lang="it-IT" sz="2200" u="none" cap="none" strike="noStrike">
                <a:solidFill>
                  <a:schemeClr val="dk1"/>
                </a:solidFill>
                <a:latin typeface="Calibri"/>
                <a:ea typeface="Calibri"/>
                <a:cs typeface="Calibri"/>
                <a:sym typeface="Calibri"/>
              </a:rPr>
              <a:t>Dedicated to International Students seeking accommodation in Padua</a:t>
            </a:r>
            <a:endParaRPr/>
          </a:p>
          <a:p>
            <a:pPr indent="0" lvl="0" marL="0" marR="0" rtl="0" algn="just">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200"/>
              <a:buFont typeface="Calibri"/>
              <a:buChar char="•"/>
            </a:pPr>
            <a:r>
              <a:rPr b="0" i="0" lang="it-IT" sz="2200" u="none" cap="none" strike="noStrike">
                <a:solidFill>
                  <a:schemeClr val="dk1"/>
                </a:solidFill>
                <a:latin typeface="Calibri"/>
                <a:ea typeface="Calibri"/>
                <a:cs typeface="Calibri"/>
                <a:sym typeface="Calibri"/>
              </a:rPr>
              <a:t>Help in the house search in the private market (list of available properties on the website)</a:t>
            </a:r>
            <a:endParaRPr/>
          </a:p>
          <a:p>
            <a:pPr indent="-203200" lvl="0" marL="342900" marR="0" rtl="0" algn="just">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200"/>
              <a:buFont typeface="Calibri"/>
              <a:buChar char="•"/>
            </a:pPr>
            <a:r>
              <a:rPr b="0" i="0" lang="it-IT" sz="2200" u="none" cap="none" strike="noStrike">
                <a:solidFill>
                  <a:schemeClr val="dk1"/>
                </a:solidFill>
                <a:latin typeface="Calibri"/>
                <a:ea typeface="Calibri"/>
                <a:cs typeface="Calibri"/>
                <a:sym typeface="Calibri"/>
              </a:rPr>
              <a:t>Orientation in the private accommodation market</a:t>
            </a:r>
            <a:endParaRPr/>
          </a:p>
          <a:p>
            <a:pPr indent="-203200" lvl="0" marL="342900" marR="0" rtl="0" algn="just">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200"/>
              <a:buFont typeface="Calibri"/>
              <a:buChar char="•"/>
            </a:pPr>
            <a:r>
              <a:rPr b="0" i="0" lang="it-IT" sz="2200" u="none" cap="none" strike="noStrike">
                <a:solidFill>
                  <a:schemeClr val="dk1"/>
                </a:solidFill>
                <a:latin typeface="Calibri"/>
                <a:ea typeface="Calibri"/>
                <a:cs typeface="Calibri"/>
                <a:sym typeface="Calibri"/>
              </a:rPr>
              <a:t>Legal support &amp; translation of the contracts and explanation of their content (declaration of hospitality, tenancy agreement, etc.)</a:t>
            </a:r>
            <a:endParaRPr b="0" i="0" sz="2200" u="none" cap="none" strike="noStrike">
              <a:solidFill>
                <a:schemeClr val="dk1"/>
              </a:solidFill>
              <a:latin typeface="Calibri"/>
              <a:ea typeface="Calibri"/>
              <a:cs typeface="Calibri"/>
              <a:sym typeface="Calibri"/>
            </a:endParaRPr>
          </a:p>
          <a:p>
            <a:pPr indent="-203200" lvl="0" marL="342900" marR="0" rtl="0" algn="l">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500"/>
              <a:buFont typeface="Calibri"/>
              <a:buNone/>
            </a:pPr>
            <a:r>
              <a:rPr b="0" i="0" lang="it-IT" sz="2500" u="none" cap="none" strike="noStrike">
                <a:solidFill>
                  <a:schemeClr val="dk1"/>
                </a:solidFill>
                <a:latin typeface="Calibri"/>
                <a:ea typeface="Calibri"/>
                <a:cs typeface="Calibri"/>
                <a:sym typeface="Calibri"/>
              </a:rPr>
              <a:t>Website: </a:t>
            </a:r>
            <a:r>
              <a:rPr b="0" i="0" lang="it-IT" sz="2500" u="sng" cap="none" strike="noStrike">
                <a:solidFill>
                  <a:srgbClr val="C00000"/>
                </a:solidFill>
                <a:latin typeface="Calibri"/>
                <a:ea typeface="Calibri"/>
                <a:cs typeface="Calibri"/>
                <a:sym typeface="Calibri"/>
                <a:hlinkClick r:id="rId3">
                  <a:extLst>
                    <a:ext uri="{A12FA001-AC4F-418D-AE19-62706E023703}">
                      <ahyp:hlinkClr val="tx"/>
                    </a:ext>
                  </a:extLst>
                </a:hlinkClick>
              </a:rPr>
              <a:t>http://unibeds.it</a:t>
            </a:r>
            <a:endParaRPr b="1" i="0" sz="3200" u="none" cap="none" strike="noStrike">
              <a:solidFill>
                <a:schemeClr val="dk1"/>
              </a:solidFill>
              <a:latin typeface="Arial"/>
              <a:ea typeface="Arial"/>
              <a:cs typeface="Arial"/>
              <a:sym typeface="Arial"/>
            </a:endParaRPr>
          </a:p>
          <a:p>
            <a:pPr indent="0" lvl="0" marL="0" marR="0" rtl="0" algn="ctr">
              <a:spcBef>
                <a:spcPts val="0"/>
              </a:spcBef>
              <a:spcAft>
                <a:spcPts val="0"/>
              </a:spcAft>
              <a:buClr>
                <a:schemeClr val="dk1"/>
              </a:buClr>
              <a:buSzPts val="2500"/>
              <a:buFont typeface="Calibri"/>
              <a:buNone/>
            </a:pPr>
            <a:r>
              <a:rPr b="0" i="0" lang="it-IT" sz="2500" u="none" cap="none" strike="noStrike">
                <a:solidFill>
                  <a:schemeClr val="dk1"/>
                </a:solidFill>
                <a:latin typeface="Calibri"/>
                <a:ea typeface="Calibri"/>
                <a:cs typeface="Calibri"/>
                <a:sym typeface="Calibri"/>
              </a:rPr>
              <a:t>Email: </a:t>
            </a:r>
            <a:r>
              <a:rPr b="0" i="0" lang="it-IT" sz="2500" u="none" cap="none" strike="noStrike">
                <a:solidFill>
                  <a:srgbClr val="C00000"/>
                </a:solidFill>
                <a:latin typeface="Calibri"/>
                <a:ea typeface="Calibri"/>
                <a:cs typeface="Calibri"/>
                <a:sym typeface="Calibri"/>
              </a:rPr>
              <a:t>housing@unipd.it</a:t>
            </a:r>
            <a:endParaRPr b="0" i="0" sz="2500" u="none" cap="none" strike="noStrike">
              <a:solidFill>
                <a:srgbClr val="C00000"/>
              </a:solidFill>
              <a:latin typeface="Calibri"/>
              <a:ea typeface="Calibri"/>
              <a:cs typeface="Calibri"/>
              <a:sym typeface="Calibri"/>
            </a:endParaRPr>
          </a:p>
        </p:txBody>
      </p:sp>
      <p:pic>
        <p:nvPicPr>
          <p:cNvPr descr="Logo&#10;&#10;Description automatically generated with medium confidence" id="283" name="Google Shape;283;g305bf509e71_0_98"/>
          <p:cNvPicPr preferRelativeResize="0"/>
          <p:nvPr/>
        </p:nvPicPr>
        <p:blipFill rotWithShape="1">
          <a:blip r:embed="rId4">
            <a:alphaModFix/>
          </a:blip>
          <a:srcRect b="0" l="0" r="0" t="0"/>
          <a:stretch/>
        </p:blipFill>
        <p:spPr>
          <a:xfrm>
            <a:off x="6385208" y="1301658"/>
            <a:ext cx="3096057" cy="8097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05bf509e71_0_106"/>
          <p:cNvSpPr/>
          <p:nvPr/>
        </p:nvSpPr>
        <p:spPr>
          <a:xfrm>
            <a:off x="6288617" y="260350"/>
            <a:ext cx="5376300" cy="523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i="0" lang="it-IT" sz="2800" u="none" cap="none" strike="noStrike">
                <a:solidFill>
                  <a:schemeClr val="lt1"/>
                </a:solidFill>
                <a:latin typeface="Calibri"/>
                <a:ea typeface="Calibri"/>
                <a:cs typeface="Calibri"/>
                <a:sym typeface="Calibri"/>
              </a:rPr>
              <a:t>PRIVATE MARKET</a:t>
            </a:r>
            <a:endParaRPr b="1" i="0" sz="3200" u="none" cap="none" strike="noStrike">
              <a:solidFill>
                <a:schemeClr val="lt1"/>
              </a:solidFill>
              <a:latin typeface="Arial"/>
              <a:ea typeface="Arial"/>
              <a:cs typeface="Arial"/>
              <a:sym typeface="Arial"/>
            </a:endParaRPr>
          </a:p>
        </p:txBody>
      </p:sp>
      <p:sp>
        <p:nvSpPr>
          <p:cNvPr id="290" name="Google Shape;290;g305bf509e71_0_106"/>
          <p:cNvSpPr/>
          <p:nvPr/>
        </p:nvSpPr>
        <p:spPr>
          <a:xfrm>
            <a:off x="662028" y="3238110"/>
            <a:ext cx="10937700" cy="3170100"/>
          </a:xfrm>
          <a:prstGeom prst="rect">
            <a:avLst/>
          </a:prstGeom>
          <a:no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000"/>
              <a:buFont typeface="Calibri"/>
              <a:buNone/>
            </a:pPr>
            <a:r>
              <a:rPr b="1" i="0" lang="it-IT" sz="2000" u="none" cap="none" strike="noStrike">
                <a:solidFill>
                  <a:schemeClr val="dk1"/>
                </a:solidFill>
                <a:latin typeface="Calibri"/>
                <a:ea typeface="Calibri"/>
                <a:cs typeface="Calibri"/>
                <a:sym typeface="Calibri"/>
              </a:rPr>
              <a:t>Special benefits for UniPD students</a:t>
            </a:r>
            <a:endParaRPr b="1" i="0" sz="2000" u="none" cap="none" strike="noStrike">
              <a:solidFill>
                <a:schemeClr val="dk1"/>
              </a:solidFill>
              <a:latin typeface="Calibri"/>
              <a:ea typeface="Calibri"/>
              <a:cs typeface="Calibri"/>
              <a:sym typeface="Calibri"/>
            </a:endParaRPr>
          </a:p>
          <a:p>
            <a:pPr indent="-215900" lvl="0" marL="342900" marR="0" rtl="0" algn="just">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Calibri"/>
              <a:buChar char="•"/>
            </a:pPr>
            <a:r>
              <a:rPr b="0" i="0" lang="it-IT" sz="2000" u="none" cap="none" strike="noStrike">
                <a:solidFill>
                  <a:schemeClr val="dk1"/>
                </a:solidFill>
                <a:latin typeface="Calibri"/>
                <a:ea typeface="Calibri"/>
                <a:cs typeface="Calibri"/>
                <a:sym typeface="Calibri"/>
              </a:rPr>
              <a:t>Safely book your new accommodation, offered by verified private landlords and by outgoing students. Rooms offered by outgoing students can be easily recognized thanks to the "Verified Student" VIP badge on their profile.</a:t>
            </a:r>
            <a:endParaRPr/>
          </a:p>
          <a:p>
            <a:pPr indent="-215900" lvl="0" marL="342900" marR="0" rtl="0" algn="just">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000"/>
              <a:buFont typeface="Calibri"/>
              <a:buChar char="•"/>
            </a:pPr>
            <a:r>
              <a:rPr b="0" i="0" lang="it-IT" sz="2000" u="none" cap="none" strike="noStrike">
                <a:solidFill>
                  <a:schemeClr val="dk1"/>
                </a:solidFill>
                <a:latin typeface="Calibri"/>
                <a:ea typeface="Calibri"/>
                <a:cs typeface="Calibri"/>
                <a:sym typeface="Calibri"/>
              </a:rPr>
              <a:t>Discount on booking fee &amp; priority direct assistance</a:t>
            </a:r>
            <a:endParaRPr/>
          </a:p>
          <a:p>
            <a:pPr indent="-215900" lvl="0" marL="342900" marR="0" rtl="0" algn="l">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C00000"/>
              </a:buClr>
              <a:buSzPts val="2000"/>
              <a:buFont typeface="Calibri"/>
              <a:buNone/>
            </a:pPr>
            <a:r>
              <a:rPr b="0" i="0" lang="it-IT" sz="2000" u="none" cap="none" strike="noStrike">
                <a:solidFill>
                  <a:srgbClr val="C00000"/>
                </a:solidFill>
                <a:latin typeface="Calibri"/>
                <a:ea typeface="Calibri"/>
                <a:cs typeface="Calibri"/>
                <a:sym typeface="Calibri"/>
              </a:rPr>
              <a:t>http://housinganywhere.com/</a:t>
            </a:r>
            <a:endParaRPr/>
          </a:p>
        </p:txBody>
      </p:sp>
      <p:pic>
        <p:nvPicPr>
          <p:cNvPr id="291" name="Google Shape;291;g305bf509e71_0_106"/>
          <p:cNvPicPr preferRelativeResize="0"/>
          <p:nvPr/>
        </p:nvPicPr>
        <p:blipFill rotWithShape="1">
          <a:blip r:embed="rId3">
            <a:alphaModFix/>
          </a:blip>
          <a:srcRect b="0" l="0" r="0" t="0"/>
          <a:stretch/>
        </p:blipFill>
        <p:spPr>
          <a:xfrm>
            <a:off x="3678125" y="1014121"/>
            <a:ext cx="3679075" cy="1488353"/>
          </a:xfrm>
          <a:prstGeom prst="rect">
            <a:avLst/>
          </a:prstGeom>
          <a:noFill/>
          <a:ln>
            <a:noFill/>
          </a:ln>
        </p:spPr>
      </p:pic>
      <p:sp>
        <p:nvSpPr>
          <p:cNvPr id="292" name="Google Shape;292;g305bf509e71_0_106"/>
          <p:cNvSpPr txBox="1"/>
          <p:nvPr/>
        </p:nvSpPr>
        <p:spPr>
          <a:xfrm>
            <a:off x="662028" y="2273320"/>
            <a:ext cx="11928300" cy="477300"/>
          </a:xfrm>
          <a:prstGeom prst="rect">
            <a:avLst/>
          </a:prstGeom>
          <a:noFill/>
          <a:ln>
            <a:noFill/>
          </a:ln>
        </p:spPr>
        <p:txBody>
          <a:bodyPr anchorCtr="0" anchor="ctr" bIns="45700" lIns="91425" spcFirstLastPara="1" rIns="216000" wrap="square" tIns="180000">
            <a:noAutofit/>
          </a:bodyPr>
          <a:lstStyle/>
          <a:p>
            <a:pPr indent="0" lvl="0" marL="0" marR="0" rtl="0" algn="l">
              <a:spcBef>
                <a:spcPts val="0"/>
              </a:spcBef>
              <a:spcAft>
                <a:spcPts val="0"/>
              </a:spcAft>
              <a:buNone/>
            </a:pPr>
            <a:r>
              <a:rPr b="0" i="0" lang="it-IT" sz="2200" u="none" cap="none" strike="noStrike">
                <a:solidFill>
                  <a:schemeClr val="dk1"/>
                </a:solidFill>
                <a:latin typeface="Calibri"/>
                <a:ea typeface="Calibri"/>
                <a:cs typeface="Calibri"/>
                <a:sym typeface="Calibri"/>
              </a:rPr>
              <a:t>International housing platform for students, PhD candidates and trainees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305bf509e71_0_114"/>
          <p:cNvPicPr preferRelativeResize="0"/>
          <p:nvPr/>
        </p:nvPicPr>
        <p:blipFill rotWithShape="1">
          <a:blip r:embed="rId3">
            <a:alphaModFix/>
          </a:blip>
          <a:srcRect b="0" l="0" r="0" t="0"/>
          <a:stretch/>
        </p:blipFill>
        <p:spPr>
          <a:xfrm>
            <a:off x="0" y="1412875"/>
            <a:ext cx="12191999" cy="4616450"/>
          </a:xfrm>
          <a:prstGeom prst="rect">
            <a:avLst/>
          </a:prstGeom>
          <a:noFill/>
          <a:ln>
            <a:noFill/>
          </a:ln>
        </p:spPr>
      </p:pic>
      <p:sp>
        <p:nvSpPr>
          <p:cNvPr id="298" name="Google Shape;298;g305bf509e71_0_114"/>
          <p:cNvSpPr/>
          <p:nvPr/>
        </p:nvSpPr>
        <p:spPr>
          <a:xfrm>
            <a:off x="6288617" y="260350"/>
            <a:ext cx="5376300" cy="523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lang="it-IT" sz="2800">
                <a:solidFill>
                  <a:schemeClr val="lt1"/>
                </a:solidFill>
                <a:latin typeface="Calibri"/>
                <a:ea typeface="Calibri"/>
                <a:cs typeface="Calibri"/>
                <a:sym typeface="Calibri"/>
              </a:rPr>
              <a:t>PRIVATE MARKET</a:t>
            </a:r>
            <a:endParaRPr b="1"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05bf509e71_0_119"/>
          <p:cNvSpPr/>
          <p:nvPr/>
        </p:nvSpPr>
        <p:spPr>
          <a:xfrm>
            <a:off x="4189776" y="260350"/>
            <a:ext cx="7475100" cy="523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lang="it-IT" sz="2800">
                <a:solidFill>
                  <a:schemeClr val="lt1"/>
                </a:solidFill>
                <a:latin typeface="Calibri"/>
                <a:ea typeface="Calibri"/>
                <a:cs typeface="Calibri"/>
                <a:sym typeface="Calibri"/>
              </a:rPr>
              <a:t>TIPS &amp; TRICKS: THE HOUSING GUIDE</a:t>
            </a:r>
            <a:endParaRPr b="1" sz="1800">
              <a:solidFill>
                <a:schemeClr val="lt1"/>
              </a:solidFill>
              <a:latin typeface="Calibri"/>
              <a:ea typeface="Calibri"/>
              <a:cs typeface="Calibri"/>
              <a:sym typeface="Calibri"/>
            </a:endParaRPr>
          </a:p>
        </p:txBody>
      </p:sp>
      <p:pic>
        <p:nvPicPr>
          <p:cNvPr descr="Immagine che contiene diagramma&#10;&#10;Descrizione generata automaticamente" id="304" name="Google Shape;304;g305bf509e71_0_119"/>
          <p:cNvPicPr preferRelativeResize="0"/>
          <p:nvPr/>
        </p:nvPicPr>
        <p:blipFill rotWithShape="1">
          <a:blip r:embed="rId3">
            <a:alphaModFix/>
          </a:blip>
          <a:srcRect b="0" l="0" r="0" t="0"/>
          <a:stretch/>
        </p:blipFill>
        <p:spPr>
          <a:xfrm>
            <a:off x="596703" y="1191127"/>
            <a:ext cx="3105447" cy="5478378"/>
          </a:xfrm>
          <a:prstGeom prst="rect">
            <a:avLst/>
          </a:prstGeom>
          <a:noFill/>
          <a:ln>
            <a:noFill/>
          </a:ln>
        </p:spPr>
      </p:pic>
      <p:sp>
        <p:nvSpPr>
          <p:cNvPr id="305" name="Google Shape;305;g305bf509e71_0_119"/>
          <p:cNvSpPr/>
          <p:nvPr/>
        </p:nvSpPr>
        <p:spPr>
          <a:xfrm>
            <a:off x="5267159" y="1629998"/>
            <a:ext cx="5841300" cy="3416400"/>
          </a:xfrm>
          <a:prstGeom prst="rect">
            <a:avLst/>
          </a:prstGeom>
          <a:noFill/>
          <a:ln>
            <a:noFill/>
          </a:ln>
        </p:spPr>
        <p:txBody>
          <a:bodyPr anchorCtr="0" anchor="t" bIns="45700" lIns="91425" spcFirstLastPara="1" rIns="91425" wrap="square" tIns="45700">
            <a:noAutofit/>
          </a:bodyPr>
          <a:lstStyle/>
          <a:p>
            <a:pPr indent="-285750" lvl="0" marL="285750" marR="0" rtl="0" algn="just">
              <a:spcBef>
                <a:spcPts val="0"/>
              </a:spcBef>
              <a:spcAft>
                <a:spcPts val="0"/>
              </a:spcAft>
              <a:buClr>
                <a:schemeClr val="dk1"/>
              </a:buClr>
              <a:buSzPts val="2000"/>
              <a:buFont typeface="Arial"/>
              <a:buChar char="•"/>
            </a:pPr>
            <a:r>
              <a:rPr b="0" lang="it-IT" sz="2000">
                <a:solidFill>
                  <a:schemeClr val="dk1"/>
                </a:solidFill>
                <a:latin typeface="Calibri"/>
                <a:ea typeface="Calibri"/>
                <a:cs typeface="Calibri"/>
                <a:sym typeface="Calibri"/>
              </a:rPr>
              <a:t>Learn all about Padua &amp; its districts</a:t>
            </a:r>
            <a:endParaRPr b="1" sz="1800">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2000"/>
              <a:buFont typeface="Arial"/>
              <a:buChar char="•"/>
            </a:pPr>
            <a:r>
              <a:rPr b="0" lang="it-IT" sz="2000">
                <a:solidFill>
                  <a:schemeClr val="dk1"/>
                </a:solidFill>
                <a:latin typeface="Calibri"/>
                <a:ea typeface="Calibri"/>
                <a:cs typeface="Calibri"/>
                <a:sym typeface="Calibri"/>
              </a:rPr>
              <a:t>Find out how to move around comfortably</a:t>
            </a:r>
            <a:endParaRPr b="0" sz="20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2000"/>
              <a:buFont typeface="Arial"/>
              <a:buChar char="•"/>
            </a:pPr>
            <a:r>
              <a:rPr b="0" lang="it-IT" sz="2000">
                <a:solidFill>
                  <a:schemeClr val="dk1"/>
                </a:solidFill>
                <a:latin typeface="Calibri"/>
                <a:ea typeface="Calibri"/>
                <a:cs typeface="Calibri"/>
                <a:sym typeface="Calibri"/>
              </a:rPr>
              <a:t>Discover the housing market </a:t>
            </a:r>
            <a:endParaRPr b="0" sz="20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2000"/>
              <a:buFont typeface="Arial"/>
              <a:buChar char="•"/>
            </a:pPr>
            <a:r>
              <a:rPr b="0" lang="it-IT" sz="2000">
                <a:solidFill>
                  <a:schemeClr val="dk1"/>
                </a:solidFill>
                <a:latin typeface="Calibri"/>
                <a:ea typeface="Calibri"/>
                <a:cs typeface="Calibri"/>
                <a:sym typeface="Calibri"/>
              </a:rPr>
              <a:t>Tips &amp; tricks on how to look for an accommodation</a:t>
            </a:r>
            <a:endParaRPr b="0" sz="20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2000"/>
              <a:buFont typeface="Arial"/>
              <a:buChar char="•"/>
            </a:pPr>
            <a:r>
              <a:rPr b="0" lang="it-IT" sz="2000">
                <a:solidFill>
                  <a:schemeClr val="dk1"/>
                </a:solidFill>
                <a:latin typeface="Calibri"/>
                <a:ea typeface="Calibri"/>
                <a:cs typeface="Calibri"/>
                <a:sym typeface="Calibri"/>
              </a:rPr>
              <a:t>Some legal precautions (contracts, registrations, etc)</a:t>
            </a:r>
            <a:endParaRPr b="0" sz="2000">
              <a:solidFill>
                <a:schemeClr val="dk1"/>
              </a:solidFill>
              <a:latin typeface="Calibri"/>
              <a:ea typeface="Calibri"/>
              <a:cs typeface="Calibri"/>
              <a:sym typeface="Calibri"/>
            </a:endParaRPr>
          </a:p>
          <a:p>
            <a:pPr indent="-285750" lvl="0" marL="285750" marR="0" rtl="0" algn="just">
              <a:spcBef>
                <a:spcPts val="0"/>
              </a:spcBef>
              <a:spcAft>
                <a:spcPts val="0"/>
              </a:spcAft>
              <a:buClr>
                <a:schemeClr val="dk1"/>
              </a:buClr>
              <a:buSzPts val="2000"/>
              <a:buFont typeface="Arial"/>
              <a:buChar char="•"/>
            </a:pPr>
            <a:r>
              <a:rPr b="0" lang="it-IT" sz="2000">
                <a:solidFill>
                  <a:schemeClr val="dk1"/>
                </a:solidFill>
                <a:latin typeface="Calibri"/>
                <a:ea typeface="Calibri"/>
                <a:cs typeface="Calibri"/>
                <a:sym typeface="Calibri"/>
              </a:rPr>
              <a:t>How to avoid scams!</a:t>
            </a:r>
            <a:endParaRPr/>
          </a:p>
          <a:p>
            <a:pPr indent="-158750" lvl="0" marL="285750" marR="0" rtl="0" algn="just">
              <a:spcBef>
                <a:spcPts val="0"/>
              </a:spcBef>
              <a:spcAft>
                <a:spcPts val="0"/>
              </a:spcAft>
              <a:buClr>
                <a:schemeClr val="dk1"/>
              </a:buClr>
              <a:buSzPts val="2000"/>
              <a:buFont typeface="Arial"/>
              <a:buNone/>
            </a:pPr>
            <a:r>
              <a:t/>
            </a:r>
            <a:endParaRPr b="0" sz="2000">
              <a:solidFill>
                <a:schemeClr val="dk1"/>
              </a:solidFill>
              <a:latin typeface="Calibri"/>
              <a:ea typeface="Calibri"/>
              <a:cs typeface="Calibri"/>
              <a:sym typeface="Calibri"/>
            </a:endParaRPr>
          </a:p>
          <a:p>
            <a:pPr indent="-184150" lvl="0" marL="285750" marR="0" rtl="0" algn="l">
              <a:spcBef>
                <a:spcPts val="0"/>
              </a:spcBef>
              <a:spcAft>
                <a:spcPts val="0"/>
              </a:spcAft>
              <a:buClr>
                <a:schemeClr val="dk1"/>
              </a:buClr>
              <a:buSzPts val="1600"/>
              <a:buFont typeface="Arial"/>
              <a:buNone/>
            </a:pPr>
            <a:r>
              <a:t/>
            </a:r>
            <a:endParaRPr b="0" sz="1600">
              <a:solidFill>
                <a:schemeClr val="dk1"/>
              </a:solidFill>
              <a:latin typeface="Calibri"/>
              <a:ea typeface="Calibri"/>
              <a:cs typeface="Calibri"/>
              <a:sym typeface="Calibri"/>
            </a:endParaRPr>
          </a:p>
        </p:txBody>
      </p:sp>
      <p:sp>
        <p:nvSpPr>
          <p:cNvPr id="306" name="Google Shape;306;g305bf509e71_0_119"/>
          <p:cNvSpPr/>
          <p:nvPr/>
        </p:nvSpPr>
        <p:spPr>
          <a:xfrm>
            <a:off x="5385624" y="1195173"/>
            <a:ext cx="5414400" cy="430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t-IT" sz="2200">
                <a:solidFill>
                  <a:schemeClr val="dk1"/>
                </a:solidFill>
                <a:latin typeface="Calibri"/>
                <a:ea typeface="Calibri"/>
                <a:cs typeface="Calibri"/>
                <a:sym typeface="Calibri"/>
              </a:rPr>
              <a:t>A brand-new tool to:</a:t>
            </a:r>
            <a:endParaRPr b="1" sz="1800">
              <a:solidFill>
                <a:schemeClr val="dk1"/>
              </a:solidFill>
              <a:latin typeface="Arial"/>
              <a:ea typeface="Arial"/>
              <a:cs typeface="Arial"/>
              <a:sym typeface="Arial"/>
            </a:endParaRPr>
          </a:p>
        </p:txBody>
      </p:sp>
      <p:sp>
        <p:nvSpPr>
          <p:cNvPr id="307" name="Google Shape;307;g305bf509e71_0_119"/>
          <p:cNvSpPr txBox="1"/>
          <p:nvPr/>
        </p:nvSpPr>
        <p:spPr>
          <a:xfrm>
            <a:off x="6094701" y="4656180"/>
            <a:ext cx="4888500" cy="1601700"/>
          </a:xfrm>
          <a:prstGeom prst="rect">
            <a:avLst/>
          </a:prstGeom>
          <a:noFill/>
          <a:ln cap="flat" cmpd="sng" w="9525">
            <a:solidFill>
              <a:srgbClr val="000000"/>
            </a:solidFill>
            <a:prstDash val="solid"/>
            <a:miter lim="800000"/>
            <a:headEnd len="sm" w="sm" type="none"/>
            <a:tailEnd len="sm" w="sm" type="none"/>
          </a:ln>
        </p:spPr>
        <p:txBody>
          <a:bodyPr anchorCtr="0" anchor="ctr" bIns="45700" lIns="91425" spcFirstLastPara="1" rIns="216000" wrap="square" tIns="180000">
            <a:noAutofit/>
          </a:bodyPr>
          <a:lstStyle/>
          <a:p>
            <a:pPr indent="0" lvl="0" marL="0" marR="0" rtl="0" algn="ctr">
              <a:spcBef>
                <a:spcPts val="0"/>
              </a:spcBef>
              <a:spcAft>
                <a:spcPts val="0"/>
              </a:spcAft>
              <a:buClr>
                <a:schemeClr val="dk1"/>
              </a:buClr>
              <a:buSzPts val="2000"/>
              <a:buFont typeface="Calibri"/>
              <a:buNone/>
            </a:pPr>
            <a:r>
              <a:rPr b="0" lang="it-IT" sz="2000">
                <a:solidFill>
                  <a:schemeClr val="dk1"/>
                </a:solidFill>
                <a:latin typeface="Calibri"/>
                <a:ea typeface="Calibri"/>
                <a:cs typeface="Calibri"/>
                <a:sym typeface="Calibri"/>
              </a:rPr>
              <a:t>Average price for a </a:t>
            </a:r>
            <a:r>
              <a:rPr b="1" lang="it-IT" sz="2000">
                <a:solidFill>
                  <a:schemeClr val="dk1"/>
                </a:solidFill>
                <a:latin typeface="Calibri"/>
                <a:ea typeface="Calibri"/>
                <a:cs typeface="Calibri"/>
                <a:sym typeface="Calibri"/>
              </a:rPr>
              <a:t>single</a:t>
            </a:r>
            <a:r>
              <a:rPr b="0" lang="it-IT" sz="2000">
                <a:solidFill>
                  <a:schemeClr val="dk1"/>
                </a:solidFill>
                <a:latin typeface="Calibri"/>
                <a:ea typeface="Calibri"/>
                <a:cs typeface="Calibri"/>
                <a:sym typeface="Calibri"/>
              </a:rPr>
              <a:t> room:</a:t>
            </a:r>
            <a:br>
              <a:rPr b="0" lang="it-IT" sz="2000">
                <a:solidFill>
                  <a:schemeClr val="dk1"/>
                </a:solidFill>
                <a:latin typeface="Calibri"/>
                <a:ea typeface="Calibri"/>
                <a:cs typeface="Calibri"/>
                <a:sym typeface="Calibri"/>
              </a:rPr>
            </a:br>
            <a:endParaRPr b="0" sz="10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000"/>
              <a:buFont typeface="Calibri"/>
              <a:buNone/>
            </a:pPr>
            <a:r>
              <a:rPr b="1" lang="it-IT" sz="2000">
                <a:solidFill>
                  <a:schemeClr val="dk1"/>
                </a:solidFill>
                <a:latin typeface="Calibri"/>
                <a:ea typeface="Calibri"/>
                <a:cs typeface="Calibri"/>
                <a:sym typeface="Calibri"/>
              </a:rPr>
              <a:t>€400-500/month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05bf509e71_0_127"/>
          <p:cNvSpPr/>
          <p:nvPr/>
        </p:nvSpPr>
        <p:spPr>
          <a:xfrm>
            <a:off x="730636" y="1226800"/>
            <a:ext cx="111381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60000"/>
              </a:buClr>
              <a:buSzPts val="2800"/>
              <a:buFont typeface="Calibri"/>
              <a:buNone/>
            </a:pPr>
            <a:r>
              <a:rPr b="1" lang="it-IT" sz="2800">
                <a:solidFill>
                  <a:srgbClr val="960000"/>
                </a:solidFill>
                <a:latin typeface="Calibri"/>
                <a:ea typeface="Calibri"/>
                <a:cs typeface="Calibri"/>
                <a:sym typeface="Calibri"/>
              </a:rPr>
              <a:t>PRIVATE COLLEGES</a:t>
            </a:r>
            <a:endParaRPr/>
          </a:p>
        </p:txBody>
      </p:sp>
      <p:sp>
        <p:nvSpPr>
          <p:cNvPr id="314" name="Google Shape;314;g305bf509e71_0_127"/>
          <p:cNvSpPr/>
          <p:nvPr/>
        </p:nvSpPr>
        <p:spPr>
          <a:xfrm>
            <a:off x="609601" y="1947178"/>
            <a:ext cx="10949100" cy="2462100"/>
          </a:xfrm>
          <a:prstGeom prst="rect">
            <a:avLst/>
          </a:prstGeom>
          <a:noFill/>
          <a:ln>
            <a:noFill/>
          </a:ln>
        </p:spPr>
        <p:txBody>
          <a:bodyPr anchorCtr="0" anchor="t" bIns="45700" lIns="91425" spcFirstLastPara="1" rIns="91425" wrap="square" tIns="45700">
            <a:noAutofit/>
          </a:bodyPr>
          <a:lstStyle/>
          <a:p>
            <a:pPr indent="-342900" lvl="0" marL="342900" marR="0" rtl="0" algn="just">
              <a:spcBef>
                <a:spcPts val="0"/>
              </a:spcBef>
              <a:spcAft>
                <a:spcPts val="0"/>
              </a:spcAft>
              <a:buClr>
                <a:schemeClr val="dk1"/>
              </a:buClr>
              <a:buSzPts val="2200"/>
              <a:buFont typeface="Calibri"/>
              <a:buChar char="•"/>
            </a:pPr>
            <a:r>
              <a:rPr b="0" lang="it-IT" sz="2200">
                <a:solidFill>
                  <a:schemeClr val="dk1"/>
                </a:solidFill>
                <a:latin typeface="Calibri"/>
                <a:ea typeface="Calibri"/>
                <a:cs typeface="Calibri"/>
                <a:sym typeface="Calibri"/>
              </a:rPr>
              <a:t>Each college applies different prices and conditions and includes different services (e.g. half/full board)</a:t>
            </a:r>
            <a:endParaRPr/>
          </a:p>
          <a:p>
            <a:pPr indent="-203200" lvl="0" marL="342900" marR="0" rtl="0" algn="just">
              <a:spcBef>
                <a:spcPts val="0"/>
              </a:spcBef>
              <a:spcAft>
                <a:spcPts val="0"/>
              </a:spcAft>
              <a:buClr>
                <a:schemeClr val="dk1"/>
              </a:buClr>
              <a:buSzPts val="2200"/>
              <a:buFont typeface="Arial"/>
              <a:buNone/>
            </a:pPr>
            <a:r>
              <a:t/>
            </a:r>
            <a:endParaRPr b="0" sz="2200">
              <a:solidFill>
                <a:schemeClr val="dk1"/>
              </a:solidFill>
              <a:latin typeface="Calibri"/>
              <a:ea typeface="Calibri"/>
              <a:cs typeface="Calibri"/>
              <a:sym typeface="Calibri"/>
            </a:endParaRPr>
          </a:p>
          <a:p>
            <a:pPr indent="-342900" lvl="0" marL="342900" marR="0" rtl="0" algn="just">
              <a:spcBef>
                <a:spcPts val="0"/>
              </a:spcBef>
              <a:spcAft>
                <a:spcPts val="0"/>
              </a:spcAft>
              <a:buClr>
                <a:schemeClr val="dk1"/>
              </a:buClr>
              <a:buSzPts val="2200"/>
              <a:buFont typeface="Calibri"/>
              <a:buChar char="•"/>
            </a:pPr>
            <a:r>
              <a:rPr b="0" lang="it-IT" sz="2200">
                <a:solidFill>
                  <a:schemeClr val="dk1"/>
                </a:solidFill>
                <a:latin typeface="Calibri"/>
                <a:ea typeface="Calibri"/>
                <a:cs typeface="Calibri"/>
                <a:sym typeface="Calibri"/>
              </a:rPr>
              <a:t>For information and bookings, </a:t>
            </a:r>
            <a:r>
              <a:rPr b="1" lang="it-IT" sz="2200">
                <a:solidFill>
                  <a:schemeClr val="dk1"/>
                </a:solidFill>
                <a:latin typeface="Calibri"/>
                <a:ea typeface="Calibri"/>
                <a:cs typeface="Calibri"/>
                <a:sym typeface="Calibri"/>
              </a:rPr>
              <a:t>contact directly the college </a:t>
            </a:r>
            <a:r>
              <a:rPr b="0" lang="it-IT" sz="2200">
                <a:solidFill>
                  <a:schemeClr val="dk1"/>
                </a:solidFill>
                <a:latin typeface="Calibri"/>
                <a:ea typeface="Calibri"/>
                <a:cs typeface="Calibri"/>
                <a:sym typeface="Calibri"/>
              </a:rPr>
              <a:t>you are interested in </a:t>
            </a:r>
            <a:endParaRPr/>
          </a:p>
          <a:p>
            <a:pPr indent="0" lvl="0" marL="0" marR="0" rtl="0" algn="l">
              <a:spcBef>
                <a:spcPts val="0"/>
              </a:spcBef>
              <a:spcAft>
                <a:spcPts val="0"/>
              </a:spcAft>
              <a:buClr>
                <a:schemeClr val="dk1"/>
              </a:buClr>
              <a:buSzPts val="2200"/>
              <a:buFont typeface="Arial"/>
              <a:buNone/>
            </a:pPr>
            <a:r>
              <a:t/>
            </a:r>
            <a:endParaRPr b="0" sz="22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200"/>
              <a:buFont typeface="Calibri"/>
              <a:buNone/>
            </a:pPr>
            <a:r>
              <a:rPr b="0" lang="it-IT" sz="2200">
                <a:solidFill>
                  <a:schemeClr val="dk1"/>
                </a:solidFill>
                <a:latin typeface="Calibri"/>
                <a:ea typeface="Calibri"/>
                <a:cs typeface="Calibri"/>
                <a:sym typeface="Calibri"/>
              </a:rPr>
              <a:t>Full list at: </a:t>
            </a:r>
            <a:r>
              <a:rPr b="0" lang="it-IT" sz="2200" u="sng">
                <a:solidFill>
                  <a:schemeClr val="dk1"/>
                </a:solidFill>
                <a:latin typeface="Calibri"/>
                <a:ea typeface="Calibri"/>
                <a:cs typeface="Calibri"/>
                <a:sym typeface="Calibri"/>
                <a:hlinkClick r:id="rId3">
                  <a:extLst>
                    <a:ext uri="{A12FA001-AC4F-418D-AE19-62706E023703}">
                      <ahyp:hlinkClr val="tx"/>
                    </a:ext>
                  </a:extLst>
                </a:hlinkClick>
              </a:rPr>
              <a:t>www.unipd.it/en/housing</a:t>
            </a:r>
            <a:endParaRPr b="0" sz="2200">
              <a:solidFill>
                <a:schemeClr val="dk1"/>
              </a:solidFill>
              <a:latin typeface="Calibri"/>
              <a:ea typeface="Calibri"/>
              <a:cs typeface="Calibri"/>
              <a:sym typeface="Calibri"/>
            </a:endParaRPr>
          </a:p>
        </p:txBody>
      </p:sp>
      <p:pic>
        <p:nvPicPr>
          <p:cNvPr id="315" name="Google Shape;315;g305bf509e71_0_127"/>
          <p:cNvPicPr preferRelativeResize="0"/>
          <p:nvPr/>
        </p:nvPicPr>
        <p:blipFill rotWithShape="1">
          <a:blip r:embed="rId4">
            <a:alphaModFix/>
          </a:blip>
          <a:srcRect b="0" l="0" r="0" t="0"/>
          <a:stretch/>
        </p:blipFill>
        <p:spPr>
          <a:xfrm>
            <a:off x="0" y="4724400"/>
            <a:ext cx="3190875" cy="2138363"/>
          </a:xfrm>
          <a:prstGeom prst="rect">
            <a:avLst/>
          </a:prstGeom>
          <a:noFill/>
          <a:ln>
            <a:noFill/>
          </a:ln>
        </p:spPr>
      </p:pic>
      <p:pic>
        <p:nvPicPr>
          <p:cNvPr id="316" name="Google Shape;316;g305bf509e71_0_127"/>
          <p:cNvPicPr preferRelativeResize="0"/>
          <p:nvPr/>
        </p:nvPicPr>
        <p:blipFill rotWithShape="1">
          <a:blip r:embed="rId5">
            <a:alphaModFix/>
          </a:blip>
          <a:srcRect b="0" l="0" r="0" t="0"/>
          <a:stretch/>
        </p:blipFill>
        <p:spPr>
          <a:xfrm>
            <a:off x="4508500" y="4735513"/>
            <a:ext cx="3168650" cy="2132012"/>
          </a:xfrm>
          <a:prstGeom prst="rect">
            <a:avLst/>
          </a:prstGeom>
          <a:noFill/>
          <a:ln>
            <a:noFill/>
          </a:ln>
        </p:spPr>
      </p:pic>
      <p:pic>
        <p:nvPicPr>
          <p:cNvPr id="317" name="Google Shape;317;g305bf509e71_0_127"/>
          <p:cNvPicPr preferRelativeResize="0"/>
          <p:nvPr/>
        </p:nvPicPr>
        <p:blipFill rotWithShape="1">
          <a:blip r:embed="rId6">
            <a:alphaModFix/>
          </a:blip>
          <a:srcRect b="0" l="0" r="0" t="0"/>
          <a:stretch/>
        </p:blipFill>
        <p:spPr>
          <a:xfrm>
            <a:off x="8976784" y="4706938"/>
            <a:ext cx="2411412" cy="2411412"/>
          </a:xfrm>
          <a:prstGeom prst="rect">
            <a:avLst/>
          </a:prstGeom>
          <a:noFill/>
          <a:ln>
            <a:noFill/>
          </a:ln>
        </p:spPr>
      </p:pic>
      <p:sp>
        <p:nvSpPr>
          <p:cNvPr id="318" name="Google Shape;318;g305bf509e71_0_127"/>
          <p:cNvSpPr/>
          <p:nvPr/>
        </p:nvSpPr>
        <p:spPr>
          <a:xfrm>
            <a:off x="4368800" y="260350"/>
            <a:ext cx="7296000" cy="861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3000"/>
              <a:buFont typeface="Calibri"/>
              <a:buNone/>
            </a:pPr>
            <a:r>
              <a:rPr b="1" lang="it-IT" sz="3000">
                <a:solidFill>
                  <a:schemeClr val="lt1"/>
                </a:solidFill>
                <a:latin typeface="Calibri"/>
                <a:ea typeface="Calibri"/>
                <a:cs typeface="Calibri"/>
                <a:sym typeface="Calibri"/>
              </a:rPr>
              <a:t> PRIVATE</a:t>
            </a:r>
            <a:r>
              <a:rPr b="1" lang="it-IT" sz="2800">
                <a:solidFill>
                  <a:schemeClr val="lt1"/>
                </a:solidFill>
                <a:latin typeface="Calibri"/>
                <a:ea typeface="Calibri"/>
                <a:cs typeface="Calibri"/>
                <a:sym typeface="Calibri"/>
              </a:rPr>
              <a:t> </a:t>
            </a:r>
            <a:r>
              <a:rPr b="1" lang="it-IT" sz="3000">
                <a:solidFill>
                  <a:schemeClr val="lt1"/>
                </a:solidFill>
                <a:latin typeface="Calibri"/>
                <a:ea typeface="Calibri"/>
                <a:cs typeface="Calibri"/>
                <a:sym typeface="Calibri"/>
              </a:rPr>
              <a:t>COLLEGES</a:t>
            </a:r>
            <a:endParaRPr/>
          </a:p>
          <a:p>
            <a:pPr indent="0" lvl="0" marL="0" marR="0" rtl="0" algn="r">
              <a:spcBef>
                <a:spcPts val="0"/>
              </a:spcBef>
              <a:spcAft>
                <a:spcPts val="0"/>
              </a:spcAft>
              <a:buClr>
                <a:schemeClr val="dk1"/>
              </a:buClr>
              <a:buSzPts val="1800"/>
              <a:buFont typeface="Arial"/>
              <a:buNone/>
            </a:pPr>
            <a:r>
              <a:t/>
            </a:r>
            <a:endParaRPr b="1"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0214803130_0_391"/>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EDUCATIONAL OFFER</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30214803130_0_211"/>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lt1"/>
              </a:buClr>
              <a:buSzPts val="2800"/>
              <a:buFont typeface="Arial"/>
              <a:buNone/>
            </a:pPr>
            <a:r>
              <a:rPr b="1" i="0" lang="it-IT" sz="2800" u="none" cap="none" strike="noStrike">
                <a:solidFill>
                  <a:schemeClr val="lt1"/>
                </a:solidFill>
                <a:latin typeface="Arial"/>
                <a:ea typeface="Arial"/>
                <a:cs typeface="Arial"/>
                <a:sym typeface="Arial"/>
              </a:rPr>
              <a:t>LESSON TIMETABLES</a:t>
            </a:r>
            <a:endParaRPr b="0" i="0" sz="1400" u="none" cap="none" strike="noStrike">
              <a:solidFill>
                <a:srgbClr val="000000"/>
              </a:solidFill>
              <a:latin typeface="Arial"/>
              <a:ea typeface="Arial"/>
              <a:cs typeface="Arial"/>
              <a:sym typeface="Arial"/>
            </a:endParaRPr>
          </a:p>
        </p:txBody>
      </p:sp>
      <p:sp>
        <p:nvSpPr>
          <p:cNvPr id="331" name="Google Shape;331;g30214803130_0_211"/>
          <p:cNvSpPr txBox="1"/>
          <p:nvPr/>
        </p:nvSpPr>
        <p:spPr>
          <a:xfrm>
            <a:off x="100275" y="1499000"/>
            <a:ext cx="12091800" cy="4725300"/>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36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The academic year starts on</a:t>
            </a:r>
            <a:r>
              <a:rPr b="1" i="0" lang="it-IT" sz="2000" u="none" cap="none" strike="noStrike">
                <a:solidFill>
                  <a:srgbClr val="000000"/>
                </a:solidFill>
                <a:latin typeface="Arial"/>
                <a:ea typeface="Arial"/>
                <a:cs typeface="Arial"/>
                <a:sym typeface="Arial"/>
              </a:rPr>
              <a:t> 1</a:t>
            </a:r>
            <a:r>
              <a:rPr b="1" baseline="30000" i="0" lang="it-IT" sz="2000" u="none" cap="none" strike="noStrike">
                <a:solidFill>
                  <a:srgbClr val="000000"/>
                </a:solidFill>
                <a:latin typeface="Arial"/>
                <a:ea typeface="Arial"/>
                <a:cs typeface="Arial"/>
                <a:sym typeface="Arial"/>
              </a:rPr>
              <a:t>st</a:t>
            </a:r>
            <a:r>
              <a:rPr b="1" i="0" lang="it-IT" sz="2000" u="none" cap="none" strike="noStrike">
                <a:solidFill>
                  <a:srgbClr val="000000"/>
                </a:solidFill>
                <a:latin typeface="Arial"/>
                <a:ea typeface="Arial"/>
                <a:cs typeface="Arial"/>
                <a:sym typeface="Arial"/>
              </a:rPr>
              <a:t> October 2024 </a:t>
            </a:r>
            <a:r>
              <a:rPr b="0" i="0" lang="it-IT" sz="2000" u="none" cap="none" strike="noStrike">
                <a:solidFill>
                  <a:srgbClr val="000000"/>
                </a:solidFill>
                <a:latin typeface="Arial"/>
                <a:ea typeface="Arial"/>
                <a:cs typeface="Arial"/>
                <a:sym typeface="Arial"/>
              </a:rPr>
              <a:t>and</a:t>
            </a:r>
            <a:r>
              <a:rPr b="1" i="0" lang="it-IT" sz="2000" u="none" cap="none" strike="noStrike">
                <a:solidFill>
                  <a:srgbClr val="00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lessons start on 30th September 2024 for most degree programmes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000" u="none" cap="none" strike="noStrike">
                <a:solidFill>
                  <a:srgbClr val="222222"/>
                </a:solidFill>
                <a:latin typeface="Arial"/>
                <a:ea typeface="Arial"/>
                <a:cs typeface="Arial"/>
                <a:sym typeface="Arial"/>
              </a:rPr>
              <a:t>To verify the specific timetable of your classes please visit the </a:t>
            </a:r>
            <a:r>
              <a:rPr b="1" i="0" lang="it-IT" sz="2000" u="sng" cap="none" strike="noStrike">
                <a:solidFill>
                  <a:srgbClr val="B3071B"/>
                </a:solidFill>
                <a:latin typeface="Arial"/>
                <a:ea typeface="Arial"/>
                <a:cs typeface="Arial"/>
                <a:sym typeface="Arial"/>
                <a:hlinkClick r:id="rId3">
                  <a:extLst>
                    <a:ext uri="{A12FA001-AC4F-418D-AE19-62706E023703}">
                      <ahyp:hlinkClr val="tx"/>
                    </a:ext>
                  </a:extLst>
                </a:hlinkClick>
              </a:rPr>
              <a:t>student’s Web Agenda</a:t>
            </a:r>
            <a:r>
              <a:rPr b="0" i="0" lang="it-IT" sz="2000" u="none" cap="none" strike="noStrike">
                <a:solidFill>
                  <a:srgbClr val="222222"/>
                </a:solidFill>
                <a:latin typeface="Arial"/>
                <a:ea typeface="Arial"/>
                <a:cs typeface="Arial"/>
                <a:sym typeface="Arial"/>
              </a:rPr>
              <a:t>.</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000" u="none" cap="none" strike="noStrike">
                <a:solidFill>
                  <a:srgbClr val="222222"/>
                </a:solidFill>
                <a:latin typeface="Arial"/>
                <a:ea typeface="Arial"/>
                <a:cs typeface="Arial"/>
                <a:sym typeface="Arial"/>
              </a:rPr>
              <a:t>To find out where classes of your degree programme take place please visit the website of the relevant Department </a:t>
            </a:r>
            <a:r>
              <a:rPr b="0" i="0" lang="it-IT" sz="2000" u="sng" cap="none" strike="noStrike">
                <a:solidFill>
                  <a:srgbClr val="222222"/>
                </a:solidFill>
                <a:latin typeface="Arial"/>
                <a:ea typeface="Arial"/>
                <a:cs typeface="Arial"/>
                <a:sym typeface="Arial"/>
                <a:hlinkClick r:id="rId4">
                  <a:extLst>
                    <a:ext uri="{A12FA001-AC4F-418D-AE19-62706E023703}">
                      <ahyp:hlinkClr val="tx"/>
                    </a:ext>
                  </a:extLst>
                </a:hlinkClick>
              </a:rPr>
              <a:t>https://www.unipd.it/en/departments</a:t>
            </a:r>
            <a:endParaRPr b="0" i="0" sz="2000" u="none" cap="none" strike="noStrike">
              <a:solidFill>
                <a:srgbClr val="222222"/>
              </a:solidFill>
              <a:latin typeface="Arial"/>
              <a:ea typeface="Arial"/>
              <a:cs typeface="Arial"/>
              <a:sym typeface="Arial"/>
            </a:endParaRPr>
          </a:p>
        </p:txBody>
      </p:sp>
      <p:sp>
        <p:nvSpPr>
          <p:cNvPr id="332" name="Google Shape;332;g30214803130_0_211"/>
          <p:cNvSpPr/>
          <p:nvPr/>
        </p:nvSpPr>
        <p:spPr>
          <a:xfrm>
            <a:off x="2116049" y="2284650"/>
            <a:ext cx="7959900" cy="18429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360"/>
              </a:spcBef>
              <a:spcAft>
                <a:spcPts val="0"/>
              </a:spcAft>
              <a:buClr>
                <a:srgbClr val="000000"/>
              </a:buClr>
              <a:buSzPts val="1800"/>
              <a:buFont typeface="Arial"/>
              <a:buNone/>
            </a:pPr>
            <a:r>
              <a:rPr b="1" i="0" lang="it-IT" sz="2000" u="none" cap="none" strike="noStrike">
                <a:solidFill>
                  <a:srgbClr val="000000"/>
                </a:solidFill>
                <a:latin typeface="Arial"/>
                <a:ea typeface="Arial"/>
                <a:cs typeface="Arial"/>
                <a:sym typeface="Arial"/>
              </a:rPr>
              <a:t>First semester: </a:t>
            </a:r>
            <a:r>
              <a:rPr b="0" i="0" lang="it-IT" sz="2000" u="none" cap="none" strike="noStrike">
                <a:solidFill>
                  <a:srgbClr val="000000"/>
                </a:solidFill>
                <a:latin typeface="Arial"/>
                <a:ea typeface="Arial"/>
                <a:cs typeface="Arial"/>
                <a:sym typeface="Arial"/>
              </a:rPr>
              <a:t>Classes: 30 September 2024 to 18 January 2025</a:t>
            </a:r>
            <a:br>
              <a:rPr b="0" i="0" lang="it-IT" sz="2000" u="none" cap="none" strike="noStrike">
                <a:solidFill>
                  <a:srgbClr val="000000"/>
                </a:solidFill>
                <a:latin typeface="Arial"/>
                <a:ea typeface="Arial"/>
                <a:cs typeface="Arial"/>
                <a:sym typeface="Arial"/>
              </a:rPr>
            </a:br>
            <a:r>
              <a:rPr b="0" i="0" lang="it-IT" sz="2000" u="none" cap="none" strike="noStrike">
                <a:solidFill>
                  <a:srgbClr val="000000"/>
                </a:solidFill>
                <a:latin typeface="Arial"/>
                <a:ea typeface="Arial"/>
                <a:cs typeface="Arial"/>
                <a:sym typeface="Arial"/>
              </a:rPr>
              <a:t>Winter exam session: 20 January 2025 to 22 February 2025</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rPr b="1" i="0" lang="it-IT" sz="2000" u="none" cap="none" strike="noStrike">
                <a:solidFill>
                  <a:srgbClr val="000000"/>
                </a:solidFill>
                <a:latin typeface="Arial"/>
                <a:ea typeface="Arial"/>
                <a:cs typeface="Arial"/>
                <a:sym typeface="Arial"/>
              </a:rPr>
              <a:t>Second semester:</a:t>
            </a:r>
            <a:r>
              <a:rPr b="0" i="0" lang="it-IT" sz="2000" u="none" cap="none" strike="noStrike">
                <a:solidFill>
                  <a:srgbClr val="000000"/>
                </a:solidFill>
                <a:latin typeface="Arial"/>
                <a:ea typeface="Arial"/>
                <a:cs typeface="Arial"/>
                <a:sym typeface="Arial"/>
              </a:rPr>
              <a:t> Classes: 24 February 2025 to 14 June 2025</a:t>
            </a:r>
            <a:br>
              <a:rPr b="0" i="0" lang="it-IT" sz="2000" u="none" cap="none" strike="noStrike">
                <a:solidFill>
                  <a:srgbClr val="000000"/>
                </a:solidFill>
                <a:latin typeface="Arial"/>
                <a:ea typeface="Arial"/>
                <a:cs typeface="Arial"/>
                <a:sym typeface="Arial"/>
              </a:rPr>
            </a:br>
            <a:r>
              <a:rPr b="0" i="0" lang="it-IT" sz="2000" u="none" cap="none" strike="noStrike">
                <a:solidFill>
                  <a:srgbClr val="000000"/>
                </a:solidFill>
                <a:latin typeface="Arial"/>
                <a:ea typeface="Arial"/>
                <a:cs typeface="Arial"/>
                <a:sym typeface="Arial"/>
              </a:rPr>
              <a:t>Summer exam session: 16 June 2025 to 19 July 2025</a:t>
            </a:r>
            <a:endParaRPr b="0" i="0" sz="2000" u="none" cap="none" strike="noStrike">
              <a:solidFill>
                <a:srgbClr val="000000"/>
              </a:solidFill>
              <a:latin typeface="Arial"/>
              <a:ea typeface="Arial"/>
              <a:cs typeface="Arial"/>
              <a:sym typeface="Arial"/>
            </a:endParaRPr>
          </a:p>
          <a:p>
            <a:pPr indent="0" lvl="0" marL="114300" marR="0" rtl="0" algn="l">
              <a:lnSpc>
                <a:spcPct val="100000"/>
              </a:lnSpc>
              <a:spcBef>
                <a:spcPts val="36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Extra exam session: 18 August 2025 to 20 September 2025</a:t>
            </a:r>
            <a:endParaRPr b="0" i="0" sz="20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05bf509e71_0_229"/>
          <p:cNvSpPr txBox="1"/>
          <p:nvPr/>
        </p:nvSpPr>
        <p:spPr>
          <a:xfrm>
            <a:off x="0" y="-100012"/>
            <a:ext cx="12206700" cy="13683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SigilloLogoLAST_WhiteOK" id="339" name="Google Shape;339;g305bf509e71_0_229"/>
          <p:cNvPicPr preferRelativeResize="0"/>
          <p:nvPr/>
        </p:nvPicPr>
        <p:blipFill rotWithShape="1">
          <a:blip r:embed="rId3">
            <a:alphaModFix/>
          </a:blip>
          <a:srcRect b="0" l="0" r="0" t="0"/>
          <a:stretch/>
        </p:blipFill>
        <p:spPr>
          <a:xfrm>
            <a:off x="245533" y="96837"/>
            <a:ext cx="2300286" cy="1028700"/>
          </a:xfrm>
          <a:prstGeom prst="rect">
            <a:avLst/>
          </a:prstGeom>
          <a:noFill/>
          <a:ln>
            <a:noFill/>
          </a:ln>
        </p:spPr>
      </p:pic>
      <p:sp>
        <p:nvSpPr>
          <p:cNvPr id="340" name="Google Shape;340;g305bf509e71_0_229"/>
          <p:cNvSpPr txBox="1"/>
          <p:nvPr/>
        </p:nvSpPr>
        <p:spPr>
          <a:xfrm>
            <a:off x="239183" y="1511300"/>
            <a:ext cx="24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41" name="Google Shape;341;g305bf509e71_0_229"/>
          <p:cNvSpPr txBox="1"/>
          <p:nvPr/>
        </p:nvSpPr>
        <p:spPr>
          <a:xfrm>
            <a:off x="4905300" y="67400"/>
            <a:ext cx="8003700" cy="1008000"/>
          </a:xfrm>
          <a:prstGeom prst="rect">
            <a:avLst/>
          </a:prstGeom>
          <a:noFill/>
          <a:ln>
            <a:noFill/>
          </a:ln>
        </p:spPr>
        <p:txBody>
          <a:bodyPr anchorCtr="0" anchor="ctr" bIns="45700" lIns="91425" spcFirstLastPara="1" rIns="216000" wrap="square" tIns="144000">
            <a:noAutofit/>
          </a:bodyPr>
          <a:lstStyle/>
          <a:p>
            <a:pPr indent="0" lvl="0" marL="0" marR="0" rtl="0" algn="l">
              <a:lnSpc>
                <a:spcPct val="100000"/>
              </a:lnSpc>
              <a:spcBef>
                <a:spcPts val="0"/>
              </a:spcBef>
              <a:spcAft>
                <a:spcPts val="0"/>
              </a:spcAft>
              <a:buClr>
                <a:schemeClr val="dk1"/>
              </a:buClr>
              <a:buSzPts val="2200"/>
              <a:buFont typeface="Arial"/>
              <a:buNone/>
            </a:pPr>
            <a:r>
              <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Arial"/>
              <a:buNone/>
            </a:pPr>
            <a:r>
              <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Arial"/>
              <a:buNone/>
            </a:pPr>
            <a:r>
              <a:rPr b="1" i="0" lang="it-IT" sz="2600" u="none" cap="none" strike="noStrike">
                <a:solidFill>
                  <a:schemeClr val="lt1"/>
                </a:solidFill>
                <a:latin typeface="Arial"/>
                <a:ea typeface="Arial"/>
                <a:cs typeface="Arial"/>
                <a:sym typeface="Arial"/>
              </a:rPr>
              <a:t>LIBRARIES AND STUDY ROOMS</a:t>
            </a:r>
            <a:endParaRPr b="0" i="0" sz="14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FFFFFF"/>
              </a:buClr>
              <a:buSzPts val="2800"/>
              <a:buFont typeface="Arial"/>
              <a:buNone/>
            </a:pPr>
            <a:r>
              <a:t/>
            </a:r>
            <a:endParaRPr b="1" i="0" sz="2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305bf509e71_0_229"/>
          <p:cNvSpPr txBox="1"/>
          <p:nvPr/>
        </p:nvSpPr>
        <p:spPr>
          <a:xfrm>
            <a:off x="245533" y="1435700"/>
            <a:ext cx="11640300" cy="389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Thanks to 29 libraries, the University offers an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extremely wide range of volumes, magazines,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e-books etc.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800"/>
              <a:buFont typeface="Arial"/>
              <a:buNone/>
            </a:pPr>
            <a:r>
              <a:rPr b="1" i="0" lang="it-IT" sz="1800" u="sng" cap="none" strike="noStrike">
                <a:solidFill>
                  <a:srgbClr val="960000"/>
                </a:solidFill>
                <a:latin typeface="Arial"/>
                <a:ea typeface="Arial"/>
                <a:cs typeface="Arial"/>
                <a:sym typeface="Arial"/>
                <a:hlinkClick r:id="rId4">
                  <a:extLst>
                    <a:ext uri="{A12FA001-AC4F-418D-AE19-62706E023703}">
                      <ahyp:hlinkClr val="tx"/>
                    </a:ext>
                  </a:extLst>
                </a:hlinkClick>
              </a:rPr>
              <a:t>https://www.unipd.it/en/libraries</a:t>
            </a:r>
            <a:endParaRPr b="0" i="0" sz="1400" u="none" cap="none" strike="noStrike">
              <a:solidFill>
                <a:srgbClr val="96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800"/>
              <a:buFont typeface="Arial"/>
              <a:buNone/>
            </a:pPr>
            <a:r>
              <a:rPr b="1" i="0" lang="it-IT" sz="1800" u="sng" cap="none" strike="noStrike">
                <a:solidFill>
                  <a:srgbClr val="960000"/>
                </a:solidFill>
                <a:latin typeface="Arial"/>
                <a:ea typeface="Arial"/>
                <a:cs typeface="Arial"/>
                <a:sym typeface="Arial"/>
                <a:hlinkClick r:id="rId5">
                  <a:extLst>
                    <a:ext uri="{A12FA001-AC4F-418D-AE19-62706E023703}">
                      <ahyp:hlinkClr val="tx"/>
                    </a:ext>
                  </a:extLst>
                </a:hlinkClick>
              </a:rPr>
              <a:t>www.unipd.it/en/multimedia-facilities</a:t>
            </a:r>
            <a:r>
              <a:rPr b="1" i="0" lang="it-IT"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In addition to the resources normally available in open access, the University of Padova also provides contents and tools usually accessible only under subscription. Most of the resources can be consulted off-campus using the</a:t>
            </a:r>
            <a:r>
              <a:rPr b="1" i="0" lang="it-IT" sz="1800" u="none" cap="none" strike="noStrike">
                <a:solidFill>
                  <a:srgbClr val="000000"/>
                </a:solidFill>
                <a:latin typeface="Arial"/>
                <a:ea typeface="Arial"/>
                <a:cs typeface="Arial"/>
                <a:sym typeface="Arial"/>
              </a:rPr>
              <a:t> </a:t>
            </a:r>
            <a:r>
              <a:rPr b="1" i="0" lang="it-IT" sz="1800" u="sng" cap="none" strike="noStrike">
                <a:solidFill>
                  <a:srgbClr val="960000"/>
                </a:solidFill>
                <a:latin typeface="Arial"/>
                <a:ea typeface="Arial"/>
                <a:cs typeface="Arial"/>
                <a:sym typeface="Arial"/>
                <a:hlinkClick r:id="rId6">
                  <a:extLst>
                    <a:ext uri="{A12FA001-AC4F-418D-AE19-62706E023703}">
                      <ahyp:hlinkClr val="tx"/>
                    </a:ext>
                  </a:extLst>
                </a:hlinkClick>
              </a:rPr>
              <a:t>Auth-Proxy service</a:t>
            </a:r>
            <a:r>
              <a:rPr b="1" i="0" lang="it-IT" sz="1800" u="none" cap="none" strike="noStrike">
                <a:solidFill>
                  <a:srgbClr val="000000"/>
                </a:solidFill>
                <a:latin typeface="Arial"/>
                <a:ea typeface="Arial"/>
                <a:cs typeface="Arial"/>
                <a:sym typeface="Arial"/>
              </a:rPr>
              <a:t> </a:t>
            </a:r>
            <a:r>
              <a:rPr b="0" i="0" lang="it-IT" sz="1800" u="none" cap="none" strike="noStrike">
                <a:solidFill>
                  <a:srgbClr val="000000"/>
                </a:solidFill>
                <a:latin typeface="Arial"/>
                <a:ea typeface="Arial"/>
                <a:cs typeface="Arial"/>
                <a:sym typeface="Arial"/>
              </a:rPr>
              <a:t>or the University</a:t>
            </a:r>
            <a:r>
              <a:rPr b="1" i="0" lang="it-IT" sz="1800" u="none" cap="none" strike="noStrike">
                <a:solidFill>
                  <a:srgbClr val="000000"/>
                </a:solidFill>
                <a:latin typeface="Arial"/>
                <a:ea typeface="Arial"/>
                <a:cs typeface="Arial"/>
                <a:sym typeface="Arial"/>
              </a:rPr>
              <a:t> </a:t>
            </a:r>
            <a:r>
              <a:rPr b="1" i="0" lang="it-IT" sz="1800" u="sng" cap="none" strike="noStrike">
                <a:solidFill>
                  <a:srgbClr val="960000"/>
                </a:solidFill>
                <a:latin typeface="Arial"/>
                <a:ea typeface="Arial"/>
                <a:cs typeface="Arial"/>
                <a:sym typeface="Arial"/>
                <a:hlinkClick r:id="rId7">
                  <a:extLst>
                    <a:ext uri="{A12FA001-AC4F-418D-AE19-62706E023703}">
                      <ahyp:hlinkClr val="tx"/>
                    </a:ext>
                  </a:extLst>
                </a:hlinkClick>
              </a:rPr>
              <a:t>Single Sign On</a:t>
            </a:r>
            <a:r>
              <a:rPr b="1" i="0" lang="it-IT" sz="1800" u="none" cap="none" strike="noStrike">
                <a:solidFill>
                  <a:srgbClr val="000000"/>
                </a:solidFill>
                <a:latin typeface="Arial"/>
                <a:ea typeface="Arial"/>
                <a:cs typeface="Arial"/>
                <a:sym typeface="Arial"/>
              </a:rPr>
              <a:t> </a:t>
            </a:r>
            <a:r>
              <a:rPr b="0" i="0" lang="it-IT" sz="1800" u="none" cap="none" strike="noStrike">
                <a:solidFill>
                  <a:srgbClr val="000000"/>
                </a:solidFill>
                <a:latin typeface="Arial"/>
                <a:ea typeface="Arial"/>
                <a:cs typeface="Arial"/>
                <a:sym typeface="Arial"/>
              </a:rPr>
              <a:t>authentication.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it-IT" sz="1800" u="sng" cap="none" strike="noStrike">
                <a:solidFill>
                  <a:srgbClr val="960000"/>
                </a:solidFill>
                <a:latin typeface="Arial"/>
                <a:ea typeface="Arial"/>
                <a:cs typeface="Arial"/>
                <a:sym typeface="Arial"/>
                <a:hlinkClick r:id="rId8">
                  <a:extLst>
                    <a:ext uri="{A12FA001-AC4F-418D-AE19-62706E023703}">
                      <ahyp:hlinkClr val="tx"/>
                    </a:ext>
                  </a:extLst>
                </a:hlinkClick>
              </a:rPr>
              <a:t>http://bibliotecadigitale.cab.unipd.it/en/digitalsolidarity/covid-19-open-or-free-access-online-resources</a:t>
            </a:r>
            <a:endParaRPr b="0" i="0" sz="1400" u="none" cap="none" strike="noStrike">
              <a:solidFill>
                <a:srgbClr val="960000"/>
              </a:solidFill>
              <a:latin typeface="Arial"/>
              <a:ea typeface="Arial"/>
              <a:cs typeface="Arial"/>
              <a:sym typeface="Arial"/>
            </a:endParaRPr>
          </a:p>
        </p:txBody>
      </p:sp>
      <p:pic>
        <p:nvPicPr>
          <p:cNvPr id="343" name="Google Shape;343;g305bf509e71_0_229"/>
          <p:cNvPicPr preferRelativeResize="0"/>
          <p:nvPr/>
        </p:nvPicPr>
        <p:blipFill rotWithShape="1">
          <a:blip r:embed="rId9">
            <a:alphaModFix/>
          </a:blip>
          <a:srcRect b="0" l="0" r="0" t="0"/>
          <a:stretch/>
        </p:blipFill>
        <p:spPr>
          <a:xfrm>
            <a:off x="8374956" y="1435700"/>
            <a:ext cx="2633251" cy="1173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305bf509e71_0_0"/>
          <p:cNvSpPr txBox="1"/>
          <p:nvPr/>
        </p:nvSpPr>
        <p:spPr>
          <a:xfrm>
            <a:off x="0" y="-100012"/>
            <a:ext cx="12206700" cy="13683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SigilloLogoLAST_WhiteOK" id="131" name="Google Shape;131;g305bf509e71_0_0"/>
          <p:cNvPicPr preferRelativeResize="0"/>
          <p:nvPr/>
        </p:nvPicPr>
        <p:blipFill rotWithShape="1">
          <a:blip r:embed="rId3">
            <a:alphaModFix/>
          </a:blip>
          <a:srcRect b="0" l="0" r="0" t="0"/>
          <a:stretch/>
        </p:blipFill>
        <p:spPr>
          <a:xfrm>
            <a:off x="245533" y="96837"/>
            <a:ext cx="2300286" cy="1028700"/>
          </a:xfrm>
          <a:prstGeom prst="rect">
            <a:avLst/>
          </a:prstGeom>
          <a:noFill/>
          <a:ln>
            <a:noFill/>
          </a:ln>
        </p:spPr>
      </p:pic>
      <p:sp>
        <p:nvSpPr>
          <p:cNvPr id="132" name="Google Shape;132;g305bf509e71_0_0"/>
          <p:cNvSpPr txBox="1"/>
          <p:nvPr/>
        </p:nvSpPr>
        <p:spPr>
          <a:xfrm>
            <a:off x="4435500" y="373350"/>
            <a:ext cx="77133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 name="Google Shape;133;g305bf509e71_0_0"/>
          <p:cNvSpPr txBox="1"/>
          <p:nvPr/>
        </p:nvSpPr>
        <p:spPr>
          <a:xfrm>
            <a:off x="245533" y="2289400"/>
            <a:ext cx="5995200" cy="33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rPr b="1" i="0" lang="it-IT" sz="2300" u="none" cap="none" strike="noStrike">
                <a:solidFill>
                  <a:schemeClr val="dk1"/>
                </a:solidFill>
                <a:latin typeface="Arial"/>
                <a:ea typeface="Arial"/>
                <a:cs typeface="Arial"/>
                <a:sym typeface="Arial"/>
              </a:rPr>
              <a:t>AGENDA: </a:t>
            </a:r>
            <a:endParaRPr b="1" sz="2300">
              <a:solidFill>
                <a:schemeClr val="dk1"/>
              </a:solidFill>
            </a:endParaRPr>
          </a:p>
          <a:p>
            <a:pPr indent="0" lvl="0" marL="0" marR="0" rtl="0" algn="l">
              <a:lnSpc>
                <a:spcPct val="100000"/>
              </a:lnSpc>
              <a:spcBef>
                <a:spcPts val="0"/>
              </a:spcBef>
              <a:spcAft>
                <a:spcPts val="0"/>
              </a:spcAft>
              <a:buClr>
                <a:srgbClr val="000000"/>
              </a:buClr>
              <a:buSzPts val="2800"/>
              <a:buFont typeface="Arial"/>
              <a:buNone/>
            </a:pPr>
            <a:r>
              <a:t/>
            </a:r>
            <a:endParaRPr b="1" sz="6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ENROLMENT </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RESIDENCE PERMIT</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HEALTH CARE</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TUITION FEES - BENEFITS </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HOUSING </a:t>
            </a:r>
            <a:endParaRPr b="1" i="0" sz="1400" u="none" cap="none" strike="noStrike">
              <a:solidFill>
                <a:srgbClr val="000000"/>
              </a:solidFill>
              <a:latin typeface="Arial"/>
              <a:ea typeface="Arial"/>
              <a:cs typeface="Arial"/>
              <a:sym typeface="Arial"/>
            </a:endParaRPr>
          </a:p>
        </p:txBody>
      </p:sp>
      <p:pic>
        <p:nvPicPr>
          <p:cNvPr id="134" name="Google Shape;134;g305bf509e71_0_0"/>
          <p:cNvPicPr preferRelativeResize="0"/>
          <p:nvPr/>
        </p:nvPicPr>
        <p:blipFill>
          <a:blip r:embed="rId4">
            <a:alphaModFix/>
          </a:blip>
          <a:stretch>
            <a:fillRect/>
          </a:stretch>
        </p:blipFill>
        <p:spPr>
          <a:xfrm>
            <a:off x="0" y="1268300"/>
            <a:ext cx="12192000" cy="3194550"/>
          </a:xfrm>
          <a:prstGeom prst="rect">
            <a:avLst/>
          </a:prstGeom>
          <a:noFill/>
          <a:ln>
            <a:noFill/>
          </a:ln>
        </p:spPr>
      </p:pic>
      <p:sp>
        <p:nvSpPr>
          <p:cNvPr id="135" name="Google Shape;135;g305bf509e71_0_0"/>
          <p:cNvSpPr txBox="1"/>
          <p:nvPr/>
        </p:nvSpPr>
        <p:spPr>
          <a:xfrm>
            <a:off x="5596933" y="4507550"/>
            <a:ext cx="6708000" cy="2004600"/>
          </a:xfrm>
          <a:prstGeom prst="rect">
            <a:avLst/>
          </a:prstGeom>
          <a:noFill/>
          <a:ln>
            <a:noFill/>
          </a:ln>
        </p:spPr>
        <p:txBody>
          <a:bodyPr anchorCtr="0" anchor="t" bIns="91425" lIns="91425" spcFirstLastPara="1" rIns="91425" wrap="square" tIns="91425">
            <a:noAutofit/>
          </a:bodyPr>
          <a:lstStyle/>
          <a:p>
            <a:pPr indent="-361950" lvl="0" marL="457200" rtl="0" algn="l">
              <a:lnSpc>
                <a:spcPct val="120000"/>
              </a:lnSpc>
              <a:spcBef>
                <a:spcPts val="0"/>
              </a:spcBef>
              <a:spcAft>
                <a:spcPts val="0"/>
              </a:spcAft>
              <a:buClr>
                <a:schemeClr val="dk1"/>
              </a:buClr>
              <a:buSzPts val="2100"/>
              <a:buChar char="●"/>
            </a:pPr>
            <a:r>
              <a:rPr lang="it-IT" sz="2100">
                <a:solidFill>
                  <a:schemeClr val="dk1"/>
                </a:solidFill>
              </a:rPr>
              <a:t>EDUCATIONAL OFFER</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WELCOME ACTIVITIES AND STUDENTS SERVICES </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DEPARTMENTAL OFFICES/SERVICES </a:t>
            </a:r>
            <a:endParaRPr sz="2100">
              <a:solidFill>
                <a:schemeClr val="dk1"/>
              </a:solidFill>
            </a:endParaRPr>
          </a:p>
          <a:p>
            <a:pPr indent="-361950" lvl="0" marL="457200" rtl="0" algn="l">
              <a:lnSpc>
                <a:spcPct val="120000"/>
              </a:lnSpc>
              <a:spcBef>
                <a:spcPts val="0"/>
              </a:spcBef>
              <a:spcAft>
                <a:spcPts val="0"/>
              </a:spcAft>
              <a:buClr>
                <a:schemeClr val="dk1"/>
              </a:buClr>
              <a:buSzPts val="2100"/>
              <a:buChar char="●"/>
            </a:pPr>
            <a:r>
              <a:rPr lang="it-IT" sz="2100">
                <a:solidFill>
                  <a:schemeClr val="dk1"/>
                </a:solidFill>
              </a:rPr>
              <a:t>LIVING THE CAMPUS &amp; THE CITY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animEffect filter="fade" transition="in">
                                      <p:cBhvr>
                                        <p:cTn dur="1000"/>
                                        <p:tgtEl>
                                          <p:spTgt spid="132">
                                            <p:txEl>
                                              <p:pRg end="0" st="0"/>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animEffect filter="fade" transition="in">
                                      <p:cBhvr>
                                        <p:cTn dur="1000"/>
                                        <p:tgtEl>
                                          <p:spTgt spid="13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305bf509e71_0_239"/>
          <p:cNvSpPr txBox="1"/>
          <p:nvPr/>
        </p:nvSpPr>
        <p:spPr>
          <a:xfrm>
            <a:off x="0" y="-100012"/>
            <a:ext cx="12206700" cy="13683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SigilloLogoLAST_WhiteOK" id="350" name="Google Shape;350;g305bf509e71_0_239"/>
          <p:cNvPicPr preferRelativeResize="0"/>
          <p:nvPr/>
        </p:nvPicPr>
        <p:blipFill rotWithShape="1">
          <a:blip r:embed="rId3">
            <a:alphaModFix/>
          </a:blip>
          <a:srcRect b="0" l="0" r="0" t="0"/>
          <a:stretch/>
        </p:blipFill>
        <p:spPr>
          <a:xfrm>
            <a:off x="245533" y="96837"/>
            <a:ext cx="2300286" cy="1028700"/>
          </a:xfrm>
          <a:prstGeom prst="rect">
            <a:avLst/>
          </a:prstGeom>
          <a:noFill/>
          <a:ln>
            <a:noFill/>
          </a:ln>
        </p:spPr>
      </p:pic>
      <p:sp>
        <p:nvSpPr>
          <p:cNvPr id="351" name="Google Shape;351;g305bf509e71_0_239"/>
          <p:cNvSpPr txBox="1"/>
          <p:nvPr/>
        </p:nvSpPr>
        <p:spPr>
          <a:xfrm>
            <a:off x="239183" y="1511300"/>
            <a:ext cx="24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52" name="Google Shape;352;g305bf509e71_0_239"/>
          <p:cNvSpPr txBox="1"/>
          <p:nvPr/>
        </p:nvSpPr>
        <p:spPr>
          <a:xfrm>
            <a:off x="3606700" y="-6"/>
            <a:ext cx="8306100" cy="12837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dk1"/>
              </a:buClr>
              <a:buSzPts val="1100"/>
              <a:buFont typeface="Arial"/>
              <a:buNone/>
            </a:pPr>
            <a:r>
              <a:t/>
            </a:r>
            <a:endParaRPr b="1" i="0" sz="2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t/>
            </a:r>
            <a:endParaRPr b="1" i="0" sz="2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rPr b="1" i="0" lang="it-IT" sz="2800" u="none" cap="none" strike="noStrike">
                <a:solidFill>
                  <a:schemeClr val="lt1"/>
                </a:solidFill>
                <a:latin typeface="Arial"/>
                <a:ea typeface="Arial"/>
                <a:cs typeface="Arial"/>
                <a:sym typeface="Arial"/>
              </a:rPr>
              <a:t>Library in Agripolis </a:t>
            </a:r>
            <a:endParaRPr b="1" i="0" sz="1450" u="none" cap="none" strike="noStrike">
              <a:solidFill>
                <a:srgbClr val="103463"/>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chemeClr val="lt1"/>
              </a:buClr>
              <a:buSzPts val="2800"/>
              <a:buFont typeface="Arial"/>
              <a:buNone/>
            </a:pPr>
            <a:r>
              <a:t/>
            </a:r>
            <a:endParaRPr b="1"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Arial"/>
              <a:ea typeface="Arial"/>
              <a:cs typeface="Arial"/>
              <a:sym typeface="Arial"/>
            </a:endParaRPr>
          </a:p>
        </p:txBody>
      </p:sp>
      <p:sp>
        <p:nvSpPr>
          <p:cNvPr id="353" name="Google Shape;353;g305bf509e71_0_239"/>
          <p:cNvSpPr txBox="1"/>
          <p:nvPr/>
        </p:nvSpPr>
        <p:spPr>
          <a:xfrm>
            <a:off x="201400" y="1389125"/>
            <a:ext cx="6949500" cy="4864500"/>
          </a:xfrm>
          <a:prstGeom prst="rect">
            <a:avLst/>
          </a:prstGeom>
          <a:noFill/>
          <a:ln>
            <a:noFill/>
          </a:ln>
        </p:spPr>
        <p:txBody>
          <a:bodyPr anchorCtr="0" anchor="t" bIns="45700" lIns="91425" spcFirstLastPara="1" rIns="91425" wrap="square" tIns="45700">
            <a:spAutoFit/>
          </a:bodyPr>
          <a:lstStyle/>
          <a:p>
            <a:pPr indent="0" lvl="0" marL="0" marR="139700" rtl="0" algn="l">
              <a:lnSpc>
                <a:spcPct val="150000"/>
              </a:lnSpc>
              <a:spcBef>
                <a:spcPts val="800"/>
              </a:spcBef>
              <a:spcAft>
                <a:spcPts val="0"/>
              </a:spcAft>
              <a:buNone/>
            </a:pPr>
            <a:r>
              <a:rPr lang="it-IT" sz="2400" u="sng">
                <a:solidFill>
                  <a:schemeClr val="dk1"/>
                </a:solidFill>
                <a:hlinkClick r:id="rId4">
                  <a:extLst>
                    <a:ext uri="{A12FA001-AC4F-418D-AE19-62706E023703}">
                      <ahyp:hlinkClr val="tx"/>
                    </a:ext>
                  </a:extLst>
                </a:hlinkClick>
              </a:rPr>
              <a:t>Library "Pietro Arduino" of CIS Agripolis</a:t>
            </a:r>
            <a:r>
              <a:rPr lang="it-IT" sz="2400">
                <a:solidFill>
                  <a:schemeClr val="dk1"/>
                </a:solidFill>
              </a:rPr>
              <a:t>- Agripolis Campus - Pentagono building, 2nd floor</a:t>
            </a:r>
            <a:endParaRPr b="1" i="0" sz="2400" u="none" cap="none" strike="noStrike">
              <a:solidFill>
                <a:schemeClr val="dk1"/>
              </a:solidFill>
              <a:highlight>
                <a:srgbClr val="FFFFFF"/>
              </a:highlight>
            </a:endParaRPr>
          </a:p>
          <a:p>
            <a:pPr indent="0" lvl="0" marL="0" marR="0" rtl="0" algn="l">
              <a:lnSpc>
                <a:spcPct val="150000"/>
              </a:lnSpc>
              <a:spcBef>
                <a:spcPts val="900"/>
              </a:spcBef>
              <a:spcAft>
                <a:spcPts val="0"/>
              </a:spcAft>
              <a:buClr>
                <a:srgbClr val="000000"/>
              </a:buClr>
              <a:buSzPts val="1800"/>
              <a:buFont typeface="Arial"/>
              <a:buNone/>
            </a:pPr>
            <a:r>
              <a:rPr i="0" lang="it-IT" sz="2400" u="none" cap="none" strike="noStrike">
                <a:solidFill>
                  <a:srgbClr val="000000"/>
                </a:solidFill>
                <a:highlight>
                  <a:srgbClr val="FFFFFF"/>
                </a:highlight>
              </a:rPr>
              <a:t>from Mondays to Thursdays 8.30 - 18.00</a:t>
            </a:r>
            <a:endParaRPr i="0" sz="2400" u="none" cap="none" strike="noStrike">
              <a:solidFill>
                <a:srgbClr val="000000"/>
              </a:solidFill>
              <a:highlight>
                <a:srgbClr val="FFFFFF"/>
              </a:highlight>
            </a:endParaRPr>
          </a:p>
          <a:p>
            <a:pPr indent="0" lvl="0" marL="0" marR="0" rtl="0" algn="l">
              <a:lnSpc>
                <a:spcPct val="150000"/>
              </a:lnSpc>
              <a:spcBef>
                <a:spcPts val="800"/>
              </a:spcBef>
              <a:spcAft>
                <a:spcPts val="0"/>
              </a:spcAft>
              <a:buClr>
                <a:srgbClr val="000000"/>
              </a:buClr>
              <a:buSzPts val="1800"/>
              <a:buFont typeface="Arial"/>
              <a:buNone/>
            </a:pPr>
            <a:r>
              <a:rPr i="0" lang="it-IT" sz="2400" u="none" cap="none" strike="noStrike">
                <a:solidFill>
                  <a:srgbClr val="000000"/>
                </a:solidFill>
                <a:highlight>
                  <a:srgbClr val="FFFFFF"/>
                </a:highlight>
              </a:rPr>
              <a:t>Friday 8.30 - 14.30</a:t>
            </a:r>
            <a:r>
              <a:rPr lang="it-IT" sz="2400">
                <a:highlight>
                  <a:srgbClr val="FFFFFF"/>
                </a:highlight>
              </a:rPr>
              <a:t> - </a:t>
            </a:r>
            <a:r>
              <a:rPr b="0" i="0" lang="it-IT" sz="2400" u="none" cap="none" strike="noStrike">
                <a:solidFill>
                  <a:srgbClr val="000000"/>
                </a:solidFill>
                <a:highlight>
                  <a:srgbClr val="FFFFFF"/>
                </a:highlight>
                <a:latin typeface="Arial"/>
                <a:ea typeface="Arial"/>
                <a:cs typeface="Arial"/>
                <a:sym typeface="Arial"/>
              </a:rPr>
              <a:t>book your place via Affluences</a:t>
            </a:r>
            <a:endParaRPr b="0" i="0" sz="2400" u="none" cap="none" strike="noStrike">
              <a:solidFill>
                <a:srgbClr val="000000"/>
              </a:solidFill>
              <a:highlight>
                <a:srgbClr val="FFFFFF"/>
              </a:highlight>
              <a:latin typeface="Arial"/>
              <a:ea typeface="Arial"/>
              <a:cs typeface="Arial"/>
              <a:sym typeface="Arial"/>
            </a:endParaRPr>
          </a:p>
          <a:p>
            <a:pPr indent="0" lvl="0" marL="0" marR="0" rtl="0" algn="l">
              <a:lnSpc>
                <a:spcPct val="115000"/>
              </a:lnSpc>
              <a:spcBef>
                <a:spcPts val="800"/>
              </a:spcBef>
              <a:spcAft>
                <a:spcPts val="0"/>
              </a:spcAft>
              <a:buClr>
                <a:srgbClr val="000000"/>
              </a:buClr>
              <a:buSzPts val="1800"/>
              <a:buFont typeface="Arial"/>
              <a:buNone/>
            </a:pPr>
            <a:r>
              <a:rPr b="1" i="0" lang="it-IT" sz="2400" u="none" cap="none" strike="noStrike">
                <a:solidFill>
                  <a:srgbClr val="000000"/>
                </a:solidFill>
                <a:highlight>
                  <a:srgbClr val="FFFFFF"/>
                </a:highlight>
                <a:latin typeface="Arial"/>
                <a:ea typeface="Arial"/>
                <a:cs typeface="Arial"/>
                <a:sym typeface="Arial"/>
              </a:rPr>
              <a:t>email</a:t>
            </a:r>
            <a:endParaRPr b="1" i="0" sz="2400" u="none" cap="none" strike="noStrike">
              <a:solidFill>
                <a:srgbClr val="000000"/>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it-IT" sz="2400" u="none" cap="none" strike="noStrike">
                <a:solidFill>
                  <a:srgbClr val="333333"/>
                </a:solidFill>
                <a:highlight>
                  <a:srgbClr val="FFFFFF"/>
                </a:highlight>
                <a:latin typeface="Arial"/>
                <a:ea typeface="Arial"/>
                <a:cs typeface="Arial"/>
                <a:sym typeface="Arial"/>
              </a:rPr>
              <a:t>biblio.agripolis@unipd.it</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pic>
        <p:nvPicPr>
          <p:cNvPr id="354" name="Google Shape;354;g305bf509e71_0_239"/>
          <p:cNvPicPr preferRelativeResize="0"/>
          <p:nvPr/>
        </p:nvPicPr>
        <p:blipFill>
          <a:blip r:embed="rId5">
            <a:alphaModFix/>
          </a:blip>
          <a:stretch>
            <a:fillRect/>
          </a:stretch>
        </p:blipFill>
        <p:spPr>
          <a:xfrm>
            <a:off x="7151033" y="1268300"/>
            <a:ext cx="3780725" cy="56849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305bf509e71_0_249"/>
          <p:cNvSpPr txBox="1"/>
          <p:nvPr/>
        </p:nvSpPr>
        <p:spPr>
          <a:xfrm>
            <a:off x="0" y="-100012"/>
            <a:ext cx="12206700" cy="13683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SigilloLogoLAST_WhiteOK" id="361" name="Google Shape;361;g305bf509e71_0_249"/>
          <p:cNvPicPr preferRelativeResize="0"/>
          <p:nvPr/>
        </p:nvPicPr>
        <p:blipFill rotWithShape="1">
          <a:blip r:embed="rId3">
            <a:alphaModFix/>
          </a:blip>
          <a:srcRect b="0" l="0" r="0" t="0"/>
          <a:stretch/>
        </p:blipFill>
        <p:spPr>
          <a:xfrm>
            <a:off x="245533" y="96837"/>
            <a:ext cx="2300286" cy="1028700"/>
          </a:xfrm>
          <a:prstGeom prst="rect">
            <a:avLst/>
          </a:prstGeom>
          <a:noFill/>
          <a:ln>
            <a:noFill/>
          </a:ln>
        </p:spPr>
      </p:pic>
      <p:sp>
        <p:nvSpPr>
          <p:cNvPr id="362" name="Google Shape;362;g305bf509e71_0_249"/>
          <p:cNvSpPr txBox="1"/>
          <p:nvPr/>
        </p:nvSpPr>
        <p:spPr>
          <a:xfrm>
            <a:off x="239183" y="1511300"/>
            <a:ext cx="24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63" name="Google Shape;363;g305bf509e71_0_249"/>
          <p:cNvSpPr txBox="1"/>
          <p:nvPr/>
        </p:nvSpPr>
        <p:spPr>
          <a:xfrm>
            <a:off x="3606700" y="-6"/>
            <a:ext cx="8306100" cy="12837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chemeClr val="dk1"/>
              </a:buClr>
              <a:buSzPts val="1100"/>
              <a:buFont typeface="Arial"/>
              <a:buNone/>
            </a:pPr>
            <a:r>
              <a:t/>
            </a:r>
            <a:endParaRPr b="1" i="0" sz="2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t/>
            </a:r>
            <a:endParaRPr b="1" i="0" sz="2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rPr b="1" lang="it-IT" sz="2800">
                <a:solidFill>
                  <a:schemeClr val="lt1"/>
                </a:solidFill>
              </a:rPr>
              <a:t>S</a:t>
            </a:r>
            <a:r>
              <a:rPr b="1" i="0" lang="it-IT" sz="2800" u="none" cap="none" strike="noStrike">
                <a:solidFill>
                  <a:schemeClr val="lt1"/>
                </a:solidFill>
                <a:latin typeface="Arial"/>
                <a:ea typeface="Arial"/>
                <a:cs typeface="Arial"/>
                <a:sym typeface="Arial"/>
              </a:rPr>
              <a:t>tudy rooms in Agripolis </a:t>
            </a:r>
            <a:endParaRPr b="1" i="0" sz="1450" u="none" cap="none" strike="noStrike">
              <a:solidFill>
                <a:srgbClr val="103463"/>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chemeClr val="lt1"/>
              </a:buClr>
              <a:buSzPts val="2800"/>
              <a:buFont typeface="Arial"/>
              <a:buNone/>
            </a:pPr>
            <a:r>
              <a:t/>
            </a:r>
            <a:endParaRPr b="1" i="0" sz="2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Arial"/>
              <a:ea typeface="Arial"/>
              <a:cs typeface="Arial"/>
              <a:sym typeface="Arial"/>
            </a:endParaRPr>
          </a:p>
        </p:txBody>
      </p:sp>
      <p:pic>
        <p:nvPicPr>
          <p:cNvPr id="364" name="Google Shape;364;g305bf509e71_0_249"/>
          <p:cNvPicPr preferRelativeResize="0"/>
          <p:nvPr/>
        </p:nvPicPr>
        <p:blipFill rotWithShape="1">
          <a:blip r:embed="rId4">
            <a:alphaModFix/>
          </a:blip>
          <a:srcRect b="4067" l="0" r="0" t="0"/>
          <a:stretch/>
        </p:blipFill>
        <p:spPr>
          <a:xfrm>
            <a:off x="6380133" y="1268375"/>
            <a:ext cx="5826666" cy="5589699"/>
          </a:xfrm>
          <a:prstGeom prst="rect">
            <a:avLst/>
          </a:prstGeom>
          <a:noFill/>
          <a:ln>
            <a:noFill/>
          </a:ln>
        </p:spPr>
      </p:pic>
      <p:sp>
        <p:nvSpPr>
          <p:cNvPr id="365" name="Google Shape;365;g305bf509e71_0_249"/>
          <p:cNvSpPr txBox="1"/>
          <p:nvPr/>
        </p:nvSpPr>
        <p:spPr>
          <a:xfrm>
            <a:off x="0" y="1268300"/>
            <a:ext cx="6535200" cy="5482800"/>
          </a:xfrm>
          <a:prstGeom prst="rect">
            <a:avLst/>
          </a:prstGeom>
          <a:noFill/>
          <a:ln>
            <a:noFill/>
          </a:ln>
        </p:spPr>
        <p:txBody>
          <a:bodyPr anchorCtr="0" anchor="t" bIns="45700" lIns="91425" spcFirstLastPara="1" rIns="91425" wrap="square" tIns="45700">
            <a:spAutoFit/>
          </a:bodyPr>
          <a:lstStyle/>
          <a:p>
            <a:pPr indent="0" lvl="0" marL="101600" marR="101600" rtl="0" algn="l">
              <a:lnSpc>
                <a:spcPct val="160000"/>
              </a:lnSpc>
              <a:spcBef>
                <a:spcPts val="1100"/>
              </a:spcBef>
              <a:spcAft>
                <a:spcPts val="0"/>
              </a:spcAft>
              <a:buClr>
                <a:schemeClr val="dk1"/>
              </a:buClr>
              <a:buSzPts val="1100"/>
              <a:buFont typeface="Arial"/>
              <a:buNone/>
            </a:pPr>
            <a:r>
              <a:rPr b="1" lang="it-IT" sz="1950">
                <a:solidFill>
                  <a:schemeClr val="dk1"/>
                </a:solidFill>
              </a:rPr>
              <a:t>MUSEUM STUDY ROOM</a:t>
            </a:r>
            <a:r>
              <a:rPr lang="it-IT" sz="1950">
                <a:solidFill>
                  <a:schemeClr val="dk1"/>
                </a:solidFill>
              </a:rPr>
              <a:t> (32 places)</a:t>
            </a:r>
            <a:br>
              <a:rPr lang="it-IT" sz="1950">
                <a:solidFill>
                  <a:schemeClr val="dk1"/>
                </a:solidFill>
              </a:rPr>
            </a:br>
            <a:r>
              <a:rPr lang="it-IT" sz="1950">
                <a:solidFill>
                  <a:schemeClr val="dk1"/>
                </a:solidFill>
              </a:rPr>
              <a:t>Agripolis (ground floor, Museum Building) - </a:t>
            </a:r>
            <a:r>
              <a:rPr lang="it-IT" sz="1950" u="sng">
                <a:solidFill>
                  <a:schemeClr val="dk1"/>
                </a:solidFill>
                <a:hlinkClick r:id="rId5">
                  <a:extLst>
                    <a:ext uri="{A12FA001-AC4F-418D-AE19-62706E023703}">
                      <ahyp:hlinkClr val="tx"/>
                    </a:ext>
                  </a:extLst>
                </a:hlinkClick>
              </a:rPr>
              <a:t>Map</a:t>
            </a:r>
            <a:endParaRPr sz="1950">
              <a:solidFill>
                <a:schemeClr val="dk1"/>
              </a:solidFill>
            </a:endParaRPr>
          </a:p>
          <a:p>
            <a:pPr indent="0" lvl="0" marL="101600" marR="101600" rtl="0" algn="l">
              <a:lnSpc>
                <a:spcPct val="160000"/>
              </a:lnSpc>
              <a:spcBef>
                <a:spcPts val="1100"/>
              </a:spcBef>
              <a:spcAft>
                <a:spcPts val="0"/>
              </a:spcAft>
              <a:buClr>
                <a:schemeClr val="dk1"/>
              </a:buClr>
              <a:buSzPts val="1100"/>
              <a:buFont typeface="Arial"/>
              <a:buNone/>
            </a:pPr>
            <a:r>
              <a:rPr b="1" lang="it-IT" sz="1950">
                <a:solidFill>
                  <a:schemeClr val="dk1"/>
                </a:solidFill>
              </a:rPr>
              <a:t>STUDY ROOMS</a:t>
            </a:r>
            <a:r>
              <a:rPr lang="it-IT" sz="1950">
                <a:solidFill>
                  <a:schemeClr val="dk1"/>
                </a:solidFill>
              </a:rPr>
              <a:t> (Polo multifunzionale di Agripolis)- </a:t>
            </a:r>
            <a:r>
              <a:rPr lang="it-IT" sz="1950" u="sng">
                <a:solidFill>
                  <a:schemeClr val="dk1"/>
                </a:solidFill>
                <a:hlinkClick r:id="rId6">
                  <a:extLst>
                    <a:ext uri="{A12FA001-AC4F-418D-AE19-62706E023703}">
                      <ahyp:hlinkClr val="tx"/>
                    </a:ext>
                  </a:extLst>
                </a:hlinkClick>
              </a:rPr>
              <a:t>Map</a:t>
            </a:r>
            <a:endParaRPr sz="1950">
              <a:solidFill>
                <a:schemeClr val="dk1"/>
              </a:solidFill>
            </a:endParaRPr>
          </a:p>
          <a:p>
            <a:pPr indent="0" lvl="0" marL="101600" marR="101600" rtl="0" algn="l">
              <a:lnSpc>
                <a:spcPct val="160000"/>
              </a:lnSpc>
              <a:spcBef>
                <a:spcPts val="1100"/>
              </a:spcBef>
              <a:spcAft>
                <a:spcPts val="0"/>
              </a:spcAft>
              <a:buClr>
                <a:schemeClr val="dk1"/>
              </a:buClr>
              <a:buSzPts val="1100"/>
              <a:buFont typeface="Arial"/>
              <a:buNone/>
            </a:pPr>
            <a:r>
              <a:rPr lang="it-IT" sz="1950">
                <a:solidFill>
                  <a:schemeClr val="dk1"/>
                </a:solidFill>
              </a:rPr>
              <a:t>Pentagono, firts east floor (24 seats)</a:t>
            </a:r>
            <a:endParaRPr sz="1950">
              <a:solidFill>
                <a:schemeClr val="dk1"/>
              </a:solidFill>
            </a:endParaRPr>
          </a:p>
          <a:p>
            <a:pPr indent="0" lvl="0" marL="101600" marR="101600" rtl="0" algn="l">
              <a:lnSpc>
                <a:spcPct val="160000"/>
              </a:lnSpc>
              <a:spcBef>
                <a:spcPts val="1100"/>
              </a:spcBef>
              <a:spcAft>
                <a:spcPts val="0"/>
              </a:spcAft>
              <a:buClr>
                <a:schemeClr val="dk1"/>
              </a:buClr>
              <a:buSzPts val="1100"/>
              <a:buFont typeface="Arial"/>
              <a:buNone/>
            </a:pPr>
            <a:r>
              <a:rPr lang="it-IT" sz="1950">
                <a:solidFill>
                  <a:schemeClr val="dk1"/>
                </a:solidFill>
              </a:rPr>
              <a:t>Pentagono, first west floor (20 seats)</a:t>
            </a:r>
            <a:endParaRPr sz="1950">
              <a:solidFill>
                <a:schemeClr val="dk1"/>
              </a:solidFill>
            </a:endParaRPr>
          </a:p>
          <a:p>
            <a:pPr indent="0" lvl="0" marL="101600" marR="101600" rtl="0" algn="l">
              <a:lnSpc>
                <a:spcPct val="160000"/>
              </a:lnSpc>
              <a:spcBef>
                <a:spcPts val="1100"/>
              </a:spcBef>
              <a:spcAft>
                <a:spcPts val="0"/>
              </a:spcAft>
              <a:buClr>
                <a:schemeClr val="dk1"/>
              </a:buClr>
              <a:buSzPts val="1100"/>
              <a:buFont typeface="Arial"/>
              <a:buNone/>
            </a:pPr>
            <a:r>
              <a:rPr lang="it-IT" sz="1950">
                <a:solidFill>
                  <a:schemeClr val="dk1"/>
                </a:solidFill>
              </a:rPr>
              <a:t>Penatgono, second east floor (20 seats)</a:t>
            </a:r>
            <a:endParaRPr sz="1950">
              <a:solidFill>
                <a:schemeClr val="dk1"/>
              </a:solidFill>
            </a:endParaRPr>
          </a:p>
          <a:p>
            <a:pPr indent="0" lvl="0" marL="101600" marR="101600" rtl="0" algn="l">
              <a:lnSpc>
                <a:spcPct val="160000"/>
              </a:lnSpc>
              <a:spcBef>
                <a:spcPts val="1100"/>
              </a:spcBef>
              <a:spcAft>
                <a:spcPts val="0"/>
              </a:spcAft>
              <a:buClr>
                <a:schemeClr val="dk1"/>
              </a:buClr>
              <a:buSzPts val="1100"/>
              <a:buFont typeface="Arial"/>
              <a:buNone/>
            </a:pPr>
            <a:r>
              <a:rPr lang="it-IT" sz="1950">
                <a:solidFill>
                  <a:schemeClr val="dk1"/>
                </a:solidFill>
              </a:rPr>
              <a:t>Corte Benedettina, ground floor (20 seats)</a:t>
            </a:r>
            <a:endParaRPr sz="2150">
              <a:solidFill>
                <a:schemeClr val="dk1"/>
              </a:solidFill>
            </a:endParaRPr>
          </a:p>
          <a:p>
            <a:pPr indent="0" lvl="0" marL="0" marR="0" rtl="0" algn="l">
              <a:lnSpc>
                <a:spcPct val="115000"/>
              </a:lnSpc>
              <a:spcBef>
                <a:spcPts val="1100"/>
              </a:spcBef>
              <a:spcAft>
                <a:spcPts val="0"/>
              </a:spcAft>
              <a:buClr>
                <a:srgbClr val="000000"/>
              </a:buClr>
              <a:buSzPts val="1800"/>
              <a:buFont typeface="Arial"/>
              <a:buNone/>
            </a:pPr>
            <a:r>
              <a:t/>
            </a:r>
            <a:endParaRPr sz="2400">
              <a:solidFill>
                <a:schemeClr val="dk1"/>
              </a:solidFil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2222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30214803130_0_279"/>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a:buNone/>
            </a:pPr>
            <a:r>
              <a:rPr lang="it-IT">
                <a:latin typeface="Calibri"/>
                <a:ea typeface="Calibri"/>
                <a:cs typeface="Calibri"/>
                <a:sym typeface="Calibri"/>
              </a:rPr>
              <a:t>WELCOME ACTIVITIES </a:t>
            </a:r>
            <a:endParaRPr>
              <a:latin typeface="Calibri"/>
              <a:ea typeface="Calibri"/>
              <a:cs typeface="Calibri"/>
              <a:sym typeface="Calibri"/>
            </a:endParaRPr>
          </a:p>
          <a:p>
            <a:pPr indent="0" lvl="0" marL="0" rtl="0" algn="ctr">
              <a:lnSpc>
                <a:spcPct val="90000"/>
              </a:lnSpc>
              <a:spcBef>
                <a:spcPts val="0"/>
              </a:spcBef>
              <a:spcAft>
                <a:spcPts val="0"/>
              </a:spcAft>
              <a:buClr>
                <a:schemeClr val="lt1"/>
              </a:buClr>
              <a:buSzPct val="100000"/>
              <a:buFont typeface="Arial"/>
              <a:buNone/>
            </a:pPr>
            <a:r>
              <a:rPr lang="it-IT">
                <a:latin typeface="Calibri"/>
                <a:ea typeface="Calibri"/>
                <a:cs typeface="Calibri"/>
                <a:sym typeface="Calibri"/>
              </a:rPr>
              <a:t>AND </a:t>
            </a:r>
            <a:endParaRPr>
              <a:latin typeface="Calibri"/>
              <a:ea typeface="Calibri"/>
              <a:cs typeface="Calibri"/>
              <a:sym typeface="Calibri"/>
            </a:endParaRPr>
          </a:p>
          <a:p>
            <a:pPr indent="0" lvl="0" marL="0" rtl="0" algn="ctr">
              <a:lnSpc>
                <a:spcPct val="90000"/>
              </a:lnSpc>
              <a:spcBef>
                <a:spcPts val="0"/>
              </a:spcBef>
              <a:spcAft>
                <a:spcPts val="0"/>
              </a:spcAft>
              <a:buClr>
                <a:schemeClr val="lt1"/>
              </a:buClr>
              <a:buSzPct val="100000"/>
              <a:buFont typeface="Arial"/>
              <a:buNone/>
            </a:pPr>
            <a:r>
              <a:rPr lang="it-IT">
                <a:latin typeface="Calibri"/>
                <a:ea typeface="Calibri"/>
                <a:cs typeface="Calibri"/>
                <a:sym typeface="Calibri"/>
              </a:rPr>
              <a:t>STUDENT SERVICES</a:t>
            </a:r>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30214803130_0_226"/>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WELCOME ACTIVITIES</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78" name="Google Shape;378;g30214803130_0_226"/>
          <p:cNvSpPr txBox="1"/>
          <p:nvPr/>
        </p:nvSpPr>
        <p:spPr>
          <a:xfrm>
            <a:off x="709450" y="4027325"/>
            <a:ext cx="6119100" cy="3016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300"/>
              </a:spcBef>
              <a:spcAft>
                <a:spcPts val="0"/>
              </a:spcAft>
              <a:buClr>
                <a:srgbClr val="000000"/>
              </a:buClr>
              <a:buSzPts val="18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800"/>
              <a:buFont typeface="Arial"/>
              <a:buNone/>
            </a:pPr>
            <a:r>
              <a:rPr b="1" i="0" lang="it-IT" sz="2000" u="none" cap="none" strike="noStrike">
                <a:solidFill>
                  <a:srgbClr val="B3071B"/>
                </a:solidFill>
                <a:latin typeface="Arial"/>
                <a:ea typeface="Arial"/>
                <a:cs typeface="Arial"/>
                <a:sym typeface="Arial"/>
              </a:rPr>
              <a:t>Campus Tour </a:t>
            </a:r>
            <a:br>
              <a:rPr b="0" i="0" lang="it-IT" sz="2000" u="none" cap="none" strike="noStrike">
                <a:solidFill>
                  <a:srgbClr val="000000"/>
                </a:solidFill>
                <a:latin typeface="Arial"/>
                <a:ea typeface="Arial"/>
                <a:cs typeface="Arial"/>
                <a:sym typeface="Arial"/>
              </a:rPr>
            </a:br>
            <a:r>
              <a:rPr b="0" i="0" lang="it-IT" sz="2000" u="none" cap="none" strike="noStrike">
                <a:solidFill>
                  <a:srgbClr val="000000"/>
                </a:solidFill>
                <a:latin typeface="Arial"/>
                <a:ea typeface="Arial"/>
                <a:cs typeface="Arial"/>
                <a:sym typeface="Arial"/>
              </a:rPr>
              <a:t>Explore the main university facilities with a senior student. Two different routes available: </a:t>
            </a:r>
            <a:r>
              <a:rPr b="0" i="0" lang="it-IT" sz="2000" u="sng" cap="none" strike="noStrike">
                <a:solidFill>
                  <a:srgbClr val="009999"/>
                </a:solidFill>
                <a:latin typeface="Arial"/>
                <a:ea typeface="Arial"/>
                <a:cs typeface="Arial"/>
                <a:sym typeface="Arial"/>
                <a:hlinkClick r:id="rId3">
                  <a:extLst>
                    <a:ext uri="{A12FA001-AC4F-418D-AE19-62706E023703}">
                      <ahyp:hlinkClr val="tx"/>
                    </a:ext>
                  </a:extLst>
                </a:hlinkClick>
              </a:rPr>
              <a:t>Padua City Center</a:t>
            </a:r>
            <a:r>
              <a:rPr b="0" i="0" lang="it-IT" sz="2000" u="none" cap="none" strike="noStrike">
                <a:solidFill>
                  <a:srgbClr val="000000"/>
                </a:solidFill>
                <a:latin typeface="Arial"/>
                <a:ea typeface="Arial"/>
                <a:cs typeface="Arial"/>
                <a:sym typeface="Arial"/>
              </a:rPr>
              <a:t> and </a:t>
            </a:r>
            <a:r>
              <a:rPr b="0" i="0" lang="it-IT" sz="2000" u="sng" cap="none" strike="noStrike">
                <a:solidFill>
                  <a:srgbClr val="009999"/>
                </a:solidFill>
                <a:latin typeface="Arial"/>
                <a:ea typeface="Arial"/>
                <a:cs typeface="Arial"/>
                <a:sym typeface="Arial"/>
                <a:hlinkClick r:id="rId4">
                  <a:extLst>
                    <a:ext uri="{A12FA001-AC4F-418D-AE19-62706E023703}">
                      <ahyp:hlinkClr val="tx"/>
                    </a:ext>
                  </a:extLst>
                </a:hlinkClick>
              </a:rPr>
              <a:t>Padua Piovego</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Every week from </a:t>
            </a:r>
            <a:r>
              <a:rPr b="1" i="0" lang="it-IT" sz="2000" u="none" cap="none" strike="noStrike">
                <a:solidFill>
                  <a:srgbClr val="000000"/>
                </a:solidFill>
                <a:latin typeface="Arial"/>
                <a:ea typeface="Arial"/>
                <a:cs typeface="Arial"/>
                <a:sym typeface="Arial"/>
              </a:rPr>
              <a:t>9th September until 11st October</a:t>
            </a:r>
            <a:endParaRPr b="1" i="1" sz="20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0" i="0" sz="2000" u="none" cap="none" strike="noStrike">
              <a:solidFill>
                <a:srgbClr val="960000"/>
              </a:solidFill>
              <a:latin typeface="Arial"/>
              <a:ea typeface="Arial"/>
              <a:cs typeface="Arial"/>
              <a:sym typeface="Arial"/>
            </a:endParaRPr>
          </a:p>
        </p:txBody>
      </p:sp>
      <p:pic>
        <p:nvPicPr>
          <p:cNvPr id="379" name="Google Shape;379;g30214803130_0_226"/>
          <p:cNvPicPr preferRelativeResize="0"/>
          <p:nvPr/>
        </p:nvPicPr>
        <p:blipFill rotWithShape="1">
          <a:blip r:embed="rId5">
            <a:alphaModFix/>
          </a:blip>
          <a:srcRect b="0" l="0" r="0" t="0"/>
          <a:stretch/>
        </p:blipFill>
        <p:spPr>
          <a:xfrm>
            <a:off x="7508967" y="4183116"/>
            <a:ext cx="4001313" cy="2408679"/>
          </a:xfrm>
          <a:prstGeom prst="rect">
            <a:avLst/>
          </a:prstGeom>
          <a:noFill/>
          <a:ln>
            <a:noFill/>
          </a:ln>
        </p:spPr>
      </p:pic>
      <p:sp>
        <p:nvSpPr>
          <p:cNvPr id="380" name="Google Shape;380;g30214803130_0_226"/>
          <p:cNvSpPr txBox="1"/>
          <p:nvPr/>
        </p:nvSpPr>
        <p:spPr>
          <a:xfrm>
            <a:off x="709450" y="1041400"/>
            <a:ext cx="6119100" cy="2862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300"/>
              </a:spcBef>
              <a:spcAft>
                <a:spcPts val="0"/>
              </a:spcAft>
              <a:buClr>
                <a:srgbClr val="000000"/>
              </a:buClr>
              <a:buSzPts val="18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2000" u="none" cap="none" strike="noStrike">
                <a:solidFill>
                  <a:srgbClr val="B3071B"/>
                </a:solidFill>
                <a:latin typeface="Arial"/>
                <a:ea typeface="Arial"/>
                <a:cs typeface="Arial"/>
                <a:sym typeface="Arial"/>
              </a:rPr>
              <a:t>Tutor Buddy</a:t>
            </a:r>
            <a:r>
              <a:rPr b="1" i="0" lang="it-IT" sz="2000" u="none" cap="none" strike="noStrike">
                <a:solidFill>
                  <a:srgbClr val="000000"/>
                </a:solidFill>
                <a:latin typeface="Arial"/>
                <a:ea typeface="Arial"/>
                <a:cs typeface="Arial"/>
                <a:sym typeface="Arial"/>
              </a:rPr>
              <a:t> </a:t>
            </a:r>
            <a:br>
              <a:rPr b="0" i="0" lang="it-IT" sz="2000" u="none" cap="none" strike="noStrike">
                <a:solidFill>
                  <a:srgbClr val="000000"/>
                </a:solidFill>
                <a:latin typeface="Arial"/>
                <a:ea typeface="Arial"/>
                <a:cs typeface="Arial"/>
                <a:sym typeface="Arial"/>
              </a:rPr>
            </a:br>
            <a:r>
              <a:rPr b="0" i="0" lang="it-IT" sz="2000" u="none" cap="none" strike="noStrike">
                <a:solidFill>
                  <a:srgbClr val="000000"/>
                </a:solidFill>
                <a:latin typeface="Arial"/>
                <a:ea typeface="Arial"/>
                <a:cs typeface="Arial"/>
                <a:sym typeface="Arial"/>
              </a:rPr>
              <a:t>A senior university student who welcome and support newly enrolled international students with arrival and registration procedures &amp; help in integration into university life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it-IT" sz="2000" u="none" cap="none" strike="noStrike">
                <a:solidFill>
                  <a:srgbClr val="000000"/>
                </a:solidFill>
                <a:latin typeface="Arial"/>
                <a:ea typeface="Arial"/>
                <a:cs typeface="Arial"/>
                <a:sym typeface="Arial"/>
              </a:rPr>
              <a:t>Your buddy should have contacted you via e-mail! Fell free to get in touch with him/her!</a:t>
            </a:r>
            <a:endParaRPr b="0" i="1" sz="2000" u="none" cap="none" strike="noStrike">
              <a:solidFill>
                <a:srgbClr val="000000"/>
              </a:solidFill>
              <a:latin typeface="Arial"/>
              <a:ea typeface="Arial"/>
              <a:cs typeface="Arial"/>
              <a:sym typeface="Arial"/>
            </a:endParaRPr>
          </a:p>
        </p:txBody>
      </p:sp>
      <p:pic>
        <p:nvPicPr>
          <p:cNvPr descr="A group of people playing a video game&#10;&#10;Description automatically generated with medium confidence" id="381" name="Google Shape;381;g30214803130_0_226"/>
          <p:cNvPicPr preferRelativeResize="0"/>
          <p:nvPr/>
        </p:nvPicPr>
        <p:blipFill rotWithShape="1">
          <a:blip r:embed="rId6">
            <a:alphaModFix/>
          </a:blip>
          <a:srcRect b="0" l="0" r="0" t="0"/>
          <a:stretch/>
        </p:blipFill>
        <p:spPr>
          <a:xfrm>
            <a:off x="7508966" y="1430776"/>
            <a:ext cx="4001315" cy="24325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305bf509e71_0_347"/>
          <p:cNvSpPr txBox="1"/>
          <p:nvPr/>
        </p:nvSpPr>
        <p:spPr>
          <a:xfrm>
            <a:off x="2878667" y="361950"/>
            <a:ext cx="0" cy="0"/>
          </a:xfrm>
          <a:prstGeom prst="rect">
            <a:avLst/>
          </a:prstGeom>
          <a:noFill/>
          <a:ln>
            <a:noFill/>
          </a:ln>
        </p:spPr>
        <p:txBody>
          <a:bodyPr anchorCtr="0" anchor="ctr" bIns="45700" lIns="91425" spcFirstLastPara="1" rIns="216000" wrap="square" tIns="180000">
            <a:noAutofit/>
          </a:bodyPr>
          <a:lstStyle/>
          <a:p>
            <a:pPr indent="0" lvl="0" marL="0" marR="0" rtl="0" algn="r">
              <a:lnSpc>
                <a:spcPct val="100000"/>
              </a:lnSpc>
              <a:spcBef>
                <a:spcPts val="0"/>
              </a:spcBef>
              <a:spcAft>
                <a:spcPts val="0"/>
              </a:spcAft>
              <a:buClr>
                <a:schemeClr val="dk1"/>
              </a:buClr>
              <a:buSzPts val="2800"/>
              <a:buFont typeface="Arial"/>
              <a:buNone/>
            </a:pPr>
            <a:r>
              <a:t/>
            </a:r>
            <a:endParaRPr b="0" i="0" sz="2800" u="none" cap="none" strike="noStrike">
              <a:solidFill>
                <a:schemeClr val="lt1"/>
              </a:solidFill>
              <a:latin typeface="Arial"/>
              <a:ea typeface="Arial"/>
              <a:cs typeface="Arial"/>
              <a:sym typeface="Arial"/>
            </a:endParaRPr>
          </a:p>
        </p:txBody>
      </p:sp>
      <p:sp>
        <p:nvSpPr>
          <p:cNvPr id="388" name="Google Shape;388;g305bf509e71_0_347"/>
          <p:cNvSpPr txBox="1"/>
          <p:nvPr/>
        </p:nvSpPr>
        <p:spPr>
          <a:xfrm>
            <a:off x="11650133" y="412750"/>
            <a:ext cx="0" cy="0"/>
          </a:xfrm>
          <a:prstGeom prst="rect">
            <a:avLst/>
          </a:prstGeom>
          <a:noFill/>
          <a:ln>
            <a:noFill/>
          </a:ln>
        </p:spPr>
        <p:txBody>
          <a:bodyPr anchorCtr="0" anchor="ctr" bIns="45700" lIns="91425" spcFirstLastPara="1" rIns="216000" wrap="square" tIns="180000">
            <a:noAutofit/>
          </a:bodyPr>
          <a:lstStyle/>
          <a:p>
            <a:pPr indent="0" lvl="0" marL="0" marR="0" rtl="0" algn="r">
              <a:lnSpc>
                <a:spcPct val="100000"/>
              </a:lnSpc>
              <a:spcBef>
                <a:spcPts val="0"/>
              </a:spcBef>
              <a:spcAft>
                <a:spcPts val="0"/>
              </a:spcAft>
              <a:buClr>
                <a:schemeClr val="dk1"/>
              </a:buClr>
              <a:buSzPts val="2800"/>
              <a:buFont typeface="Arial"/>
              <a:buNone/>
            </a:pPr>
            <a:r>
              <a:t/>
            </a:r>
            <a:endParaRPr b="0" i="0" sz="2800" u="none" cap="none" strike="noStrike">
              <a:solidFill>
                <a:schemeClr val="lt1"/>
              </a:solidFill>
              <a:latin typeface="Arial"/>
              <a:ea typeface="Arial"/>
              <a:cs typeface="Arial"/>
              <a:sym typeface="Arial"/>
            </a:endParaRPr>
          </a:p>
        </p:txBody>
      </p:sp>
      <p:sp>
        <p:nvSpPr>
          <p:cNvPr id="389" name="Google Shape;389;g305bf509e71_0_347"/>
          <p:cNvSpPr txBox="1"/>
          <p:nvPr/>
        </p:nvSpPr>
        <p:spPr>
          <a:xfrm>
            <a:off x="-101600" y="481013"/>
            <a:ext cx="0" cy="0"/>
          </a:xfrm>
          <a:prstGeom prst="rect">
            <a:avLst/>
          </a:prstGeom>
          <a:noFill/>
          <a:ln>
            <a:noFill/>
          </a:ln>
        </p:spPr>
        <p:txBody>
          <a:bodyPr anchorCtr="0" anchor="ctr" bIns="45700" lIns="91425" spcFirstLastPara="1" rIns="216000" wrap="square" tIns="180000">
            <a:noAutofit/>
          </a:bodyPr>
          <a:lstStyle/>
          <a:p>
            <a:pPr indent="0" lvl="0" marL="0" marR="0" rtl="0" algn="r">
              <a:lnSpc>
                <a:spcPct val="100000"/>
              </a:lnSpc>
              <a:spcBef>
                <a:spcPts val="0"/>
              </a:spcBef>
              <a:spcAft>
                <a:spcPts val="0"/>
              </a:spcAft>
              <a:buClr>
                <a:schemeClr val="dk1"/>
              </a:buClr>
              <a:buSzPts val="2800"/>
              <a:buFont typeface="Arial"/>
              <a:buNone/>
            </a:pPr>
            <a:r>
              <a:t/>
            </a:r>
            <a:endParaRPr b="0" i="0" sz="2800" u="none" cap="none" strike="noStrike">
              <a:solidFill>
                <a:schemeClr val="lt1"/>
              </a:solidFill>
              <a:latin typeface="Arial"/>
              <a:ea typeface="Arial"/>
              <a:cs typeface="Arial"/>
              <a:sym typeface="Arial"/>
            </a:endParaRPr>
          </a:p>
        </p:txBody>
      </p:sp>
      <p:sp>
        <p:nvSpPr>
          <p:cNvPr id="390" name="Google Shape;390;g305bf509e71_0_347"/>
          <p:cNvSpPr txBox="1"/>
          <p:nvPr/>
        </p:nvSpPr>
        <p:spPr>
          <a:xfrm>
            <a:off x="1699833" y="1119248"/>
            <a:ext cx="8804100" cy="670800"/>
          </a:xfrm>
          <a:prstGeom prst="rect">
            <a:avLst/>
          </a:prstGeom>
          <a:noFill/>
          <a:ln>
            <a:noFill/>
          </a:ln>
        </p:spPr>
        <p:txBody>
          <a:bodyPr anchorCtr="0" anchor="ctr" bIns="45700" lIns="91425" spcFirstLastPara="1" rIns="216000" wrap="square" tIns="180000">
            <a:noAutofit/>
          </a:bodyPr>
          <a:lstStyle/>
          <a:p>
            <a:pPr indent="0" lvl="0" marL="0" marR="0" rtl="0" algn="ctr">
              <a:lnSpc>
                <a:spcPct val="100000"/>
              </a:lnSpc>
              <a:spcBef>
                <a:spcPts val="0"/>
              </a:spcBef>
              <a:spcAft>
                <a:spcPts val="0"/>
              </a:spcAft>
              <a:buClr>
                <a:srgbClr val="C00000"/>
              </a:buClr>
              <a:buSzPts val="2800"/>
              <a:buFont typeface="Calibri"/>
              <a:buNone/>
            </a:pPr>
            <a:r>
              <a:rPr b="1" i="0" lang="it-IT" sz="2800" u="none" cap="none" strike="noStrike">
                <a:solidFill>
                  <a:srgbClr val="C00000"/>
                </a:solidFill>
                <a:latin typeface="Calibri"/>
                <a:ea typeface="Calibri"/>
                <a:cs typeface="Calibri"/>
                <a:sym typeface="Calibri"/>
              </a:rPr>
              <a:t>SAVE THE DATE!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00000"/>
              </a:buClr>
              <a:buSzPts val="2400"/>
              <a:buFont typeface="Calibri"/>
              <a:buNone/>
            </a:pPr>
            <a:r>
              <a:rPr b="0" i="0" lang="it-IT" sz="2400" u="none" cap="none" strike="noStrike">
                <a:solidFill>
                  <a:srgbClr val="C00000"/>
                </a:solidFill>
                <a:latin typeface="Calibri"/>
                <a:ea typeface="Calibri"/>
                <a:cs typeface="Calibri"/>
                <a:sym typeface="Calibri"/>
              </a:rPr>
              <a:t>October 2023</a:t>
            </a:r>
            <a:endParaRPr b="0" i="0" sz="2400" u="none" cap="none" strike="noStrike">
              <a:solidFill>
                <a:srgbClr val="C00000"/>
              </a:solidFill>
              <a:latin typeface="Calibri"/>
              <a:ea typeface="Calibri"/>
              <a:cs typeface="Calibri"/>
              <a:sym typeface="Calibri"/>
            </a:endParaRPr>
          </a:p>
        </p:txBody>
      </p:sp>
      <p:sp>
        <p:nvSpPr>
          <p:cNvPr id="391" name="Google Shape;391;g305bf509e71_0_347"/>
          <p:cNvSpPr/>
          <p:nvPr/>
        </p:nvSpPr>
        <p:spPr>
          <a:xfrm>
            <a:off x="5135033" y="260350"/>
            <a:ext cx="65301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Calibri"/>
              <a:buNone/>
            </a:pPr>
            <a:r>
              <a:rPr b="1" i="0" lang="it-IT" sz="2800" u="none" cap="none" strike="noStrike">
                <a:solidFill>
                  <a:schemeClr val="lt1"/>
                </a:solidFill>
                <a:latin typeface="Calibri"/>
                <a:ea typeface="Calibri"/>
                <a:cs typeface="Calibri"/>
                <a:sym typeface="Calibri"/>
              </a:rPr>
              <a:t>WELCOME ACTIVITIES</a:t>
            </a:r>
            <a:endParaRPr b="1" i="0" sz="1800" u="none" cap="none" strike="noStrike">
              <a:solidFill>
                <a:schemeClr val="lt1"/>
              </a:solidFill>
              <a:latin typeface="Calibri"/>
              <a:ea typeface="Calibri"/>
              <a:cs typeface="Calibri"/>
              <a:sym typeface="Calibri"/>
            </a:endParaRPr>
          </a:p>
        </p:txBody>
      </p:sp>
      <p:sp>
        <p:nvSpPr>
          <p:cNvPr id="392" name="Google Shape;392;g305bf509e71_0_347"/>
          <p:cNvSpPr txBox="1"/>
          <p:nvPr/>
        </p:nvSpPr>
        <p:spPr>
          <a:xfrm>
            <a:off x="5702876" y="2125150"/>
            <a:ext cx="6530100" cy="3471900"/>
          </a:xfrm>
          <a:prstGeom prst="rect">
            <a:avLst/>
          </a:prstGeom>
          <a:noFill/>
          <a:ln>
            <a:noFill/>
          </a:ln>
        </p:spPr>
        <p:txBody>
          <a:bodyPr anchorCtr="0" anchor="ctr" bIns="45700" lIns="91425" spcFirstLastPara="1" rIns="216000" wrap="square" tIns="180000">
            <a:noAutofit/>
          </a:bodyPr>
          <a:lstStyle/>
          <a:p>
            <a:pPr indent="0" lvl="0" marL="0" marR="0" rtl="0" algn="just">
              <a:lnSpc>
                <a:spcPct val="115000"/>
              </a:lnSpc>
              <a:spcBef>
                <a:spcPts val="0"/>
              </a:spcBef>
              <a:spcAft>
                <a:spcPts val="0"/>
              </a:spcAft>
              <a:buClr>
                <a:schemeClr val="dk1"/>
              </a:buClr>
              <a:buSzPts val="2400"/>
              <a:buFont typeface="Calibri"/>
              <a:buNone/>
            </a:pPr>
            <a:r>
              <a:rPr b="1" i="0" lang="it-IT" sz="2800" u="none" cap="none" strike="noStrike">
                <a:solidFill>
                  <a:schemeClr val="dk1"/>
                </a:solidFill>
              </a:rPr>
              <a:t>Welcome Day Agripolis  - </a:t>
            </a:r>
            <a:r>
              <a:rPr b="1" lang="it-IT" sz="2800" u="sng">
                <a:solidFill>
                  <a:schemeClr val="dk1"/>
                </a:solidFill>
              </a:rPr>
              <a:t>30</a:t>
            </a:r>
            <a:r>
              <a:rPr b="1" i="0" lang="it-IT" sz="2800" u="sng" cap="none" strike="noStrike">
                <a:solidFill>
                  <a:schemeClr val="dk1"/>
                </a:solidFill>
              </a:rPr>
              <a:t>th </a:t>
            </a:r>
            <a:r>
              <a:rPr b="1" lang="it-IT" sz="2800" u="sng">
                <a:solidFill>
                  <a:schemeClr val="dk1"/>
                </a:solidFill>
              </a:rPr>
              <a:t>September </a:t>
            </a:r>
            <a:r>
              <a:rPr b="1" i="0" lang="it-IT" sz="2800" u="sng" cap="none" strike="noStrike">
                <a:solidFill>
                  <a:schemeClr val="dk1"/>
                </a:solidFill>
              </a:rPr>
              <a:t>202</a:t>
            </a:r>
            <a:r>
              <a:rPr b="1" lang="it-IT" sz="2800" u="sng">
                <a:solidFill>
                  <a:schemeClr val="dk1"/>
                </a:solidFill>
              </a:rPr>
              <a:t>4 - 4 p.m.</a:t>
            </a:r>
            <a:endParaRPr b="1" i="0" sz="2800" u="sng" cap="none" strike="noStrike">
              <a:solidFill>
                <a:schemeClr val="dk1"/>
              </a:solidFill>
            </a:endParaRPr>
          </a:p>
          <a:p>
            <a:pPr indent="0" lvl="0" marL="0" marR="0" rtl="0" algn="just">
              <a:lnSpc>
                <a:spcPct val="115000"/>
              </a:lnSpc>
              <a:spcBef>
                <a:spcPts val="0"/>
              </a:spcBef>
              <a:spcAft>
                <a:spcPts val="0"/>
              </a:spcAft>
              <a:buClr>
                <a:schemeClr val="dk1"/>
              </a:buClr>
              <a:buSzPts val="2400"/>
              <a:buFont typeface="Calibri"/>
              <a:buNone/>
            </a:pPr>
            <a:r>
              <a:rPr i="0" lang="it-IT" sz="2800" u="none" cap="none" strike="noStrike">
                <a:solidFill>
                  <a:schemeClr val="dk1"/>
                </a:solidFill>
              </a:rPr>
              <a:t>Campus tour, fun activities, food and drinks to share with your classmates </a:t>
            </a:r>
            <a:endParaRPr b="1" i="0" sz="2200" u="none" cap="none" strike="noStrike">
              <a:solidFill>
                <a:schemeClr val="dk1"/>
              </a:solidFill>
            </a:endParaRPr>
          </a:p>
        </p:txBody>
      </p:sp>
      <p:pic>
        <p:nvPicPr>
          <p:cNvPr descr="Logo&#10;&#10;Description automatically generated" id="393" name="Google Shape;393;g305bf509e71_0_347"/>
          <p:cNvPicPr preferRelativeResize="0"/>
          <p:nvPr/>
        </p:nvPicPr>
        <p:blipFill rotWithShape="1">
          <a:blip r:embed="rId3">
            <a:alphaModFix/>
          </a:blip>
          <a:srcRect b="0" l="0" r="0" t="0"/>
          <a:stretch/>
        </p:blipFill>
        <p:spPr>
          <a:xfrm>
            <a:off x="429919" y="2547350"/>
            <a:ext cx="4897499" cy="2966338"/>
          </a:xfrm>
          <a:prstGeom prst="rect">
            <a:avLst/>
          </a:prstGeom>
          <a:noFill/>
          <a:ln>
            <a:noFill/>
          </a:ln>
        </p:spPr>
      </p:pic>
      <p:sp>
        <p:nvSpPr>
          <p:cNvPr id="394" name="Google Shape;394;g305bf509e71_0_347"/>
          <p:cNvSpPr txBox="1"/>
          <p:nvPr/>
        </p:nvSpPr>
        <p:spPr>
          <a:xfrm>
            <a:off x="217200" y="4269550"/>
            <a:ext cx="11757600" cy="2190000"/>
          </a:xfrm>
          <a:prstGeom prst="rect">
            <a:avLst/>
          </a:prstGeom>
          <a:noFill/>
          <a:ln>
            <a:noFill/>
          </a:ln>
        </p:spPr>
        <p:txBody>
          <a:bodyPr anchorCtr="0" anchor="ctr" bIns="45700" lIns="91425" spcFirstLastPara="1" rIns="216000" wrap="square" tIns="180000">
            <a:noAutofit/>
          </a:bodyPr>
          <a:lstStyle/>
          <a:p>
            <a:pPr indent="0" lvl="0" marL="0" marR="0" rtl="0" algn="just">
              <a:lnSpc>
                <a:spcPct val="100000"/>
              </a:lnSpc>
              <a:spcBef>
                <a:spcPts val="0"/>
              </a:spcBef>
              <a:spcAft>
                <a:spcPts val="0"/>
              </a:spcAft>
              <a:buClr>
                <a:srgbClr val="000000"/>
              </a:buClr>
              <a:buSzPts val="2400"/>
              <a:buFont typeface="Calibri"/>
              <a:buNone/>
            </a:pPr>
            <a:r>
              <a:t/>
            </a:r>
            <a:endParaRPr b="0" i="0" sz="2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305bf509e71_0_359"/>
          <p:cNvSpPr txBox="1"/>
          <p:nvPr/>
        </p:nvSpPr>
        <p:spPr>
          <a:xfrm>
            <a:off x="0" y="1024975"/>
            <a:ext cx="12192000" cy="9912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it-IT" sz="3500">
                <a:solidFill>
                  <a:srgbClr val="C00000"/>
                </a:solidFill>
              </a:rPr>
              <a:t>MAKE THE MOST OUT OF YOUR UNIPD EXPERIENCE </a:t>
            </a:r>
            <a:endParaRPr b="1" sz="3500">
              <a:solidFill>
                <a:srgbClr val="C00000"/>
              </a:solidFill>
            </a:endParaRPr>
          </a:p>
          <a:p>
            <a:pPr indent="0" lvl="0" marL="0" rtl="0" algn="l">
              <a:spcBef>
                <a:spcPts val="0"/>
              </a:spcBef>
              <a:spcAft>
                <a:spcPts val="0"/>
              </a:spcAft>
              <a:buNone/>
            </a:pPr>
            <a:r>
              <a:t/>
            </a:r>
            <a:endParaRPr sz="700"/>
          </a:p>
        </p:txBody>
      </p:sp>
      <p:sp>
        <p:nvSpPr>
          <p:cNvPr id="401" name="Google Shape;401;g305bf509e71_0_359"/>
          <p:cNvSpPr txBox="1"/>
          <p:nvPr/>
        </p:nvSpPr>
        <p:spPr>
          <a:xfrm>
            <a:off x="0" y="2016175"/>
            <a:ext cx="6096000" cy="484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IT" sz="2000">
                <a:solidFill>
                  <a:schemeClr val="dk1"/>
                </a:solidFill>
              </a:rPr>
              <a:t>STUDYING IN ITALY</a:t>
            </a:r>
            <a:endParaRPr b="1" sz="2000">
              <a:solidFill>
                <a:schemeClr val="dk1"/>
              </a:solidFill>
            </a:endParaRPr>
          </a:p>
          <a:p>
            <a:pPr indent="0" lvl="0" marL="0" rtl="0" algn="l">
              <a:spcBef>
                <a:spcPts val="0"/>
              </a:spcBef>
              <a:spcAft>
                <a:spcPts val="0"/>
              </a:spcAft>
              <a:buNone/>
            </a:pPr>
            <a:r>
              <a:rPr i="1" lang="it-IT" sz="2000">
                <a:solidFill>
                  <a:schemeClr val="dk1"/>
                </a:solidFill>
              </a:rPr>
              <a:t>UNIPD International Students Starter Pack</a:t>
            </a:r>
            <a:endParaRPr i="1" sz="2000">
              <a:solidFill>
                <a:schemeClr val="dk1"/>
              </a:solidFill>
            </a:endParaRPr>
          </a:p>
          <a:p>
            <a:pPr indent="0" lvl="0" marL="0" rtl="0" algn="l">
              <a:spcBef>
                <a:spcPts val="0"/>
              </a:spcBef>
              <a:spcAft>
                <a:spcPts val="0"/>
              </a:spcAft>
              <a:buNone/>
            </a:pPr>
            <a:r>
              <a:rPr b="1" lang="it-IT" sz="2000">
                <a:solidFill>
                  <a:schemeClr val="dk1"/>
                </a:solidFill>
              </a:rPr>
              <a:t>4</a:t>
            </a:r>
            <a:r>
              <a:rPr b="1" lang="it-IT" sz="2000">
                <a:solidFill>
                  <a:schemeClr val="dk1"/>
                </a:solidFill>
              </a:rPr>
              <a:t>th October - 1 p.m. </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b="1" lang="it-IT" sz="2000">
                <a:solidFill>
                  <a:schemeClr val="dk1"/>
                </a:solidFill>
              </a:rPr>
              <a:t>CAMPUS TOUR</a:t>
            </a:r>
            <a:endParaRPr b="1" sz="2000">
              <a:solidFill>
                <a:schemeClr val="dk1"/>
              </a:solidFill>
            </a:endParaRPr>
          </a:p>
          <a:p>
            <a:pPr indent="0" lvl="0" marL="0" rtl="0" algn="l">
              <a:spcBef>
                <a:spcPts val="0"/>
              </a:spcBef>
              <a:spcAft>
                <a:spcPts val="0"/>
              </a:spcAft>
              <a:buNone/>
            </a:pPr>
            <a:r>
              <a:rPr i="1" lang="it-IT" sz="2000">
                <a:solidFill>
                  <a:schemeClr val="dk1"/>
                </a:solidFill>
              </a:rPr>
              <a:t>Find your way across the campus</a:t>
            </a:r>
            <a:endParaRPr i="1" sz="2000">
              <a:solidFill>
                <a:schemeClr val="dk1"/>
              </a:solidFill>
            </a:endParaRPr>
          </a:p>
          <a:p>
            <a:pPr indent="0" lvl="0" marL="0" rtl="0" algn="l">
              <a:spcBef>
                <a:spcPts val="0"/>
              </a:spcBef>
              <a:spcAft>
                <a:spcPts val="0"/>
              </a:spcAft>
              <a:buNone/>
            </a:pPr>
            <a:r>
              <a:rPr b="1" lang="it-IT" sz="2000">
                <a:solidFill>
                  <a:schemeClr val="dk1"/>
                </a:solidFill>
              </a:rPr>
              <a:t>30</a:t>
            </a:r>
            <a:r>
              <a:rPr b="1" lang="it-IT" sz="2000">
                <a:solidFill>
                  <a:schemeClr val="dk1"/>
                </a:solidFill>
              </a:rPr>
              <a:t>th September - 4 p.m.</a:t>
            </a:r>
            <a:endParaRPr b="1"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b="1" lang="it-IT" sz="2000">
                <a:solidFill>
                  <a:schemeClr val="dk1"/>
                </a:solidFill>
              </a:rPr>
              <a:t>STUDYPLAN</a:t>
            </a:r>
            <a:endParaRPr b="1" sz="2000">
              <a:solidFill>
                <a:schemeClr val="dk1"/>
              </a:solidFill>
            </a:endParaRPr>
          </a:p>
          <a:p>
            <a:pPr indent="0" lvl="0" marL="0" rtl="0" algn="l">
              <a:spcBef>
                <a:spcPts val="0"/>
              </a:spcBef>
              <a:spcAft>
                <a:spcPts val="0"/>
              </a:spcAft>
              <a:buNone/>
            </a:pPr>
            <a:r>
              <a:rPr i="1" lang="it-IT" sz="2000">
                <a:solidFill>
                  <a:schemeClr val="dk1"/>
                </a:solidFill>
              </a:rPr>
              <a:t>Shape your academic path</a:t>
            </a:r>
            <a:endParaRPr i="1" sz="2000">
              <a:solidFill>
                <a:schemeClr val="dk1"/>
              </a:solidFill>
            </a:endParaRPr>
          </a:p>
          <a:p>
            <a:pPr indent="0" lvl="0" marL="0" rtl="0" algn="l">
              <a:spcBef>
                <a:spcPts val="0"/>
              </a:spcBef>
              <a:spcAft>
                <a:spcPts val="0"/>
              </a:spcAft>
              <a:buNone/>
            </a:pPr>
            <a:r>
              <a:rPr lang="it-IT" sz="2000">
                <a:solidFill>
                  <a:schemeClr val="dk1"/>
                </a:solidFill>
              </a:rPr>
              <a:t>Date to be confirmed - October 2023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b="1" lang="it-IT" sz="2000">
                <a:solidFill>
                  <a:schemeClr val="dk1"/>
                </a:solidFill>
              </a:rPr>
              <a:t>LEARNING TOOLS</a:t>
            </a:r>
            <a:endParaRPr b="1" sz="2000">
              <a:solidFill>
                <a:schemeClr val="dk1"/>
              </a:solidFill>
            </a:endParaRPr>
          </a:p>
          <a:p>
            <a:pPr indent="0" lvl="0" marL="0" rtl="0" algn="l">
              <a:spcBef>
                <a:spcPts val="0"/>
              </a:spcBef>
              <a:spcAft>
                <a:spcPts val="0"/>
              </a:spcAft>
              <a:buNone/>
            </a:pPr>
            <a:r>
              <a:rPr i="1" lang="it-IT" sz="2000">
                <a:solidFill>
                  <a:schemeClr val="dk1"/>
                </a:solidFill>
              </a:rPr>
              <a:t>Your digital suite - tutorials available </a:t>
            </a:r>
            <a:endParaRPr sz="2000">
              <a:solidFill>
                <a:schemeClr val="dk1"/>
              </a:solidFill>
            </a:endParaRPr>
          </a:p>
          <a:p>
            <a:pPr indent="0" lvl="0" marL="0" rtl="0" algn="l">
              <a:spcBef>
                <a:spcPts val="0"/>
              </a:spcBef>
              <a:spcAft>
                <a:spcPts val="0"/>
              </a:spcAft>
              <a:buNone/>
            </a:pPr>
            <a:r>
              <a:t/>
            </a:r>
            <a:endParaRPr b="1" sz="1200">
              <a:solidFill>
                <a:schemeClr val="dk1"/>
              </a:solidFill>
            </a:endParaRPr>
          </a:p>
        </p:txBody>
      </p:sp>
      <p:sp>
        <p:nvSpPr>
          <p:cNvPr id="402" name="Google Shape;402;g305bf509e71_0_359"/>
          <p:cNvSpPr txBox="1"/>
          <p:nvPr/>
        </p:nvSpPr>
        <p:spPr>
          <a:xfrm>
            <a:off x="6590500" y="2016150"/>
            <a:ext cx="5475600" cy="484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IT" sz="2000">
                <a:solidFill>
                  <a:schemeClr val="dk1"/>
                </a:solidFill>
              </a:rPr>
              <a:t>ENGAGE YOUR STUDENT JOURNEY</a:t>
            </a:r>
            <a:endParaRPr b="1" sz="2000">
              <a:solidFill>
                <a:schemeClr val="dk1"/>
              </a:solidFill>
            </a:endParaRPr>
          </a:p>
          <a:p>
            <a:pPr indent="0" lvl="0" marL="0" rtl="0" algn="l">
              <a:spcBef>
                <a:spcPts val="0"/>
              </a:spcBef>
              <a:spcAft>
                <a:spcPts val="0"/>
              </a:spcAft>
              <a:buNone/>
            </a:pPr>
            <a:r>
              <a:rPr i="1" lang="it-IT" sz="2000">
                <a:solidFill>
                  <a:schemeClr val="dk1"/>
                </a:solidFill>
              </a:rPr>
              <a:t>The best is yet to come</a:t>
            </a:r>
            <a:endParaRPr i="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b="1" lang="it-IT" sz="2000">
                <a:solidFill>
                  <a:schemeClr val="dk1"/>
                </a:solidFill>
              </a:rPr>
              <a:t>STUDY ABROAD OPPORTUNITIES</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b="1" lang="it-IT" sz="2000">
                <a:solidFill>
                  <a:schemeClr val="dk1"/>
                </a:solidFill>
              </a:rPr>
              <a:t>INTERNSHIP OPPORTUNITIES</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b="1" lang="it-IT" sz="2000">
                <a:solidFill>
                  <a:schemeClr val="dk1"/>
                </a:solidFill>
              </a:rPr>
              <a:t>HOW TO GRADUATE</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lang="it-IT" sz="2000">
                <a:solidFill>
                  <a:schemeClr val="dk1"/>
                </a:solidFill>
              </a:rPr>
              <a:t>….updates will follow!</a:t>
            </a:r>
            <a:endParaRPr sz="2000">
              <a:solidFill>
                <a:schemeClr val="dk1"/>
              </a:solidFill>
            </a:endParaRPr>
          </a:p>
          <a:p>
            <a:pPr indent="0" lvl="0" marL="0" rtl="0" algn="l">
              <a:spcBef>
                <a:spcPts val="0"/>
              </a:spcBef>
              <a:spcAft>
                <a:spcPts val="0"/>
              </a:spcAft>
              <a:buNone/>
            </a:pPr>
            <a:r>
              <a:t/>
            </a:r>
            <a:endParaRPr/>
          </a:p>
        </p:txBody>
      </p:sp>
      <p:sp>
        <p:nvSpPr>
          <p:cNvPr id="403" name="Google Shape;403;g305bf509e71_0_359"/>
          <p:cNvSpPr txBox="1"/>
          <p:nvPr/>
        </p:nvSpPr>
        <p:spPr>
          <a:xfrm>
            <a:off x="6096000" y="256250"/>
            <a:ext cx="5754300" cy="5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IT" sz="2500">
                <a:solidFill>
                  <a:schemeClr val="lt1"/>
                </a:solidFill>
              </a:rPr>
              <a:t>ONBOARDING ACTIVITIES </a:t>
            </a:r>
            <a:endParaRPr b="1" sz="25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30214803130_0_247"/>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500" u="none" cap="none" strike="noStrike">
                <a:solidFill>
                  <a:schemeClr val="lt1"/>
                </a:solidFill>
                <a:latin typeface="Arial"/>
                <a:ea typeface="Arial"/>
                <a:cs typeface="Arial"/>
                <a:sym typeface="Arial"/>
              </a:rPr>
              <a:t>GLOBAL CITIZENSHIP PROGRAMME</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0" name="Google Shape;410;g30214803130_0_247"/>
          <p:cNvPicPr preferRelativeResize="0"/>
          <p:nvPr/>
        </p:nvPicPr>
        <p:blipFill rotWithShape="1">
          <a:blip r:embed="rId3">
            <a:alphaModFix/>
          </a:blip>
          <a:srcRect b="0" l="0" r="0" t="0"/>
          <a:stretch/>
        </p:blipFill>
        <p:spPr>
          <a:xfrm>
            <a:off x="3108855" y="1155088"/>
            <a:ext cx="5974275" cy="3203925"/>
          </a:xfrm>
          <a:prstGeom prst="rect">
            <a:avLst/>
          </a:prstGeom>
          <a:noFill/>
          <a:ln>
            <a:noFill/>
          </a:ln>
        </p:spPr>
      </p:pic>
      <p:sp>
        <p:nvSpPr>
          <p:cNvPr id="411" name="Google Shape;411;g30214803130_0_247"/>
          <p:cNvSpPr txBox="1"/>
          <p:nvPr/>
        </p:nvSpPr>
        <p:spPr>
          <a:xfrm>
            <a:off x="1950962" y="3541600"/>
            <a:ext cx="83262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30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br>
              <a:rPr b="0" i="0" lang="it-IT"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355600" lvl="0" marL="457200" marR="0" rtl="0" algn="just">
              <a:lnSpc>
                <a:spcPct val="100000"/>
              </a:lnSpc>
              <a:spcBef>
                <a:spcPts val="30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a 10-hrs course addressed to international students and Italian students enrolled in English-taught degree programmes </a:t>
            </a:r>
            <a:endParaRPr b="0" i="0" sz="2000" u="none" cap="none" strike="noStrike">
              <a:solidFill>
                <a:srgbClr val="000000"/>
              </a:solidFill>
              <a:latin typeface="Arial"/>
              <a:ea typeface="Arial"/>
              <a:cs typeface="Arial"/>
              <a:sym typeface="Arial"/>
            </a:endParaRPr>
          </a:p>
          <a:p>
            <a:pPr indent="-355600" lvl="0" marL="457200" marR="0" rtl="0" algn="just">
              <a:lnSpc>
                <a:spcPct val="10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November - December 2024, in presence, location in Padua</a:t>
            </a:r>
            <a:endParaRPr b="0" i="0" sz="2000" u="none" cap="none" strike="noStrike">
              <a:solidFill>
                <a:srgbClr val="000000"/>
              </a:solidFill>
              <a:latin typeface="Arial"/>
              <a:ea typeface="Arial"/>
              <a:cs typeface="Arial"/>
              <a:sym typeface="Arial"/>
            </a:endParaRPr>
          </a:p>
          <a:p>
            <a:pPr indent="-355600" lvl="0" marL="457200" marR="0" rtl="0" algn="just">
              <a:lnSpc>
                <a:spcPct val="10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to gain confidence with different intercultural skills</a:t>
            </a:r>
            <a:endParaRPr b="0" i="0" sz="2000" u="none" cap="none" strike="noStrike">
              <a:solidFill>
                <a:srgbClr val="000000"/>
              </a:solidFill>
              <a:latin typeface="Arial"/>
              <a:ea typeface="Arial"/>
              <a:cs typeface="Arial"/>
              <a:sym typeface="Arial"/>
            </a:endParaRPr>
          </a:p>
          <a:p>
            <a:pPr indent="-355600" lvl="0" marL="457200" marR="0" rtl="0" algn="just">
              <a:lnSpc>
                <a:spcPct val="100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Open Badge, at the end of the programme</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0" i="0" sz="1400" u="none" cap="none" strike="noStrike">
              <a:solidFill>
                <a:srgbClr val="96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0214803130_0_252"/>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700" u="none" cap="none" strike="noStrike">
                <a:solidFill>
                  <a:schemeClr val="lt1"/>
                </a:solidFill>
                <a:latin typeface="Arial"/>
                <a:ea typeface="Arial"/>
                <a:cs typeface="Arial"/>
                <a:sym typeface="Arial"/>
              </a:rPr>
              <a:t>LANGUAGE COURSES</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18" name="Google Shape;418;g30214803130_0_252"/>
          <p:cNvSpPr txBox="1"/>
          <p:nvPr/>
        </p:nvSpPr>
        <p:spPr>
          <a:xfrm>
            <a:off x="709450" y="1640350"/>
            <a:ext cx="10809300" cy="4671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30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The </a:t>
            </a:r>
            <a:r>
              <a:rPr b="1" i="0" lang="it-IT" sz="2100" u="none" cap="none" strike="noStrike">
                <a:solidFill>
                  <a:srgbClr val="B3071B"/>
                </a:solidFill>
                <a:latin typeface="Arial"/>
                <a:ea typeface="Arial"/>
                <a:cs typeface="Arial"/>
                <a:sym typeface="Arial"/>
              </a:rPr>
              <a:t>CLA (University Language Centre)</a:t>
            </a:r>
            <a:r>
              <a:rPr b="0" i="0" lang="it-IT" sz="2100" u="none" cap="none" strike="noStrike">
                <a:solidFill>
                  <a:srgbClr val="000000"/>
                </a:solidFill>
                <a:latin typeface="Arial"/>
                <a:ea typeface="Arial"/>
                <a:cs typeface="Arial"/>
                <a:sym typeface="Arial"/>
              </a:rPr>
              <a:t> organises Italian courses aimed at all international students. You can find more information on the </a:t>
            </a:r>
            <a:r>
              <a:rPr b="0" i="0" lang="it-IT" sz="2100" u="sng" cap="none" strike="noStrike">
                <a:solidFill>
                  <a:srgbClr val="000000"/>
                </a:solidFill>
                <a:latin typeface="Arial"/>
                <a:ea typeface="Arial"/>
                <a:cs typeface="Arial"/>
                <a:sym typeface="Arial"/>
                <a:hlinkClick r:id="rId3">
                  <a:extLst>
                    <a:ext uri="{A12FA001-AC4F-418D-AE19-62706E023703}">
                      <ahyp:hlinkClr val="tx"/>
                    </a:ext>
                  </a:extLst>
                </a:hlinkClick>
              </a:rPr>
              <a:t>dedicated webpage</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For students interested in improving their language skills autonomously,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the Language Centre also provides various options, such as:</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1" i="0" sz="2100" u="sng" cap="none" strike="noStrike">
              <a:solidFill>
                <a:srgbClr val="000000"/>
              </a:solidFill>
              <a:latin typeface="Arial"/>
              <a:ea typeface="Arial"/>
              <a:cs typeface="Arial"/>
              <a:sym typeface="Arial"/>
              <a:hlinkClick r:id="rId4">
                <a:extLst>
                  <a:ext uri="{A12FA001-AC4F-418D-AE19-62706E023703}">
                    <ahyp:hlinkClr val="tx"/>
                  </a:ext>
                </a:extLst>
              </a:hlinkClick>
            </a:endParaRPr>
          </a:p>
          <a:p>
            <a:pPr indent="-285750" lvl="0" marL="285750" marR="0" rtl="0" algn="just">
              <a:lnSpc>
                <a:spcPct val="100000"/>
              </a:lnSpc>
              <a:spcBef>
                <a:spcPts val="300"/>
              </a:spcBef>
              <a:spcAft>
                <a:spcPts val="0"/>
              </a:spcAft>
              <a:buClr>
                <a:srgbClr val="000000"/>
              </a:buClr>
              <a:buSzPts val="2100"/>
              <a:buFont typeface="Arial"/>
              <a:buChar char="•"/>
            </a:pPr>
            <a:r>
              <a:rPr b="1" i="0" lang="it-IT" sz="2100" u="sng" cap="none" strike="noStrike">
                <a:solidFill>
                  <a:srgbClr val="000000"/>
                </a:solidFill>
                <a:latin typeface="Arial"/>
                <a:ea typeface="Arial"/>
                <a:cs typeface="Arial"/>
                <a:sym typeface="Arial"/>
                <a:hlinkClick r:id="rId5">
                  <a:extLst>
                    <a:ext uri="{A12FA001-AC4F-418D-AE19-62706E023703}">
                      <ahyp:hlinkClr val="tx"/>
                    </a:ext>
                  </a:extLst>
                </a:hlinkClick>
              </a:rPr>
              <a:t>Tandem Face2Face </a:t>
            </a:r>
            <a:endParaRPr b="1" i="0" sz="2100" u="none" cap="none" strike="noStrike">
              <a:solidFill>
                <a:srgbClr val="000000"/>
              </a:solidFill>
              <a:latin typeface="Arial"/>
              <a:ea typeface="Arial"/>
              <a:cs typeface="Arial"/>
              <a:sym typeface="Arial"/>
            </a:endParaRPr>
          </a:p>
          <a:p>
            <a:pPr indent="-285750" lvl="0" marL="285750" marR="0" rtl="0" algn="just">
              <a:lnSpc>
                <a:spcPct val="100000"/>
              </a:lnSpc>
              <a:spcBef>
                <a:spcPts val="300"/>
              </a:spcBef>
              <a:spcAft>
                <a:spcPts val="0"/>
              </a:spcAft>
              <a:buClr>
                <a:srgbClr val="000000"/>
              </a:buClr>
              <a:buSzPts val="2100"/>
              <a:buFont typeface="Arial"/>
              <a:buChar char="•"/>
            </a:pPr>
            <a:r>
              <a:rPr b="1" i="0" lang="it-IT" sz="2100" u="sng" cap="none" strike="noStrike">
                <a:solidFill>
                  <a:srgbClr val="000000"/>
                </a:solidFill>
                <a:latin typeface="Arial"/>
                <a:ea typeface="Arial"/>
                <a:cs typeface="Arial"/>
                <a:sym typeface="Arial"/>
                <a:hlinkClick r:id="rId6">
                  <a:extLst>
                    <a:ext uri="{A12FA001-AC4F-418D-AE19-62706E023703}">
                      <ahyp:hlinkClr val="tx"/>
                    </a:ext>
                  </a:extLst>
                </a:hlinkClick>
              </a:rPr>
              <a:t>Conversazioni CreAttive</a:t>
            </a:r>
            <a:endParaRPr b="1" i="0" sz="2100" u="none" cap="none" strike="noStrike">
              <a:solidFill>
                <a:srgbClr val="000000"/>
              </a:solidFill>
              <a:latin typeface="Arial"/>
              <a:ea typeface="Arial"/>
              <a:cs typeface="Arial"/>
              <a:sym typeface="Arial"/>
            </a:endParaRPr>
          </a:p>
          <a:p>
            <a:pPr indent="-285750" lvl="0" marL="285750" marR="0" rtl="0" algn="just">
              <a:lnSpc>
                <a:spcPct val="100000"/>
              </a:lnSpc>
              <a:spcBef>
                <a:spcPts val="300"/>
              </a:spcBef>
              <a:spcAft>
                <a:spcPts val="0"/>
              </a:spcAft>
              <a:buClr>
                <a:srgbClr val="000000"/>
              </a:buClr>
              <a:buSzPts val="2100"/>
              <a:buFont typeface="Arial"/>
              <a:buChar char="•"/>
            </a:pPr>
            <a:r>
              <a:rPr b="1" i="0" lang="it-IT" sz="2100" u="sng" cap="none" strike="noStrike">
                <a:solidFill>
                  <a:srgbClr val="000000"/>
                </a:solidFill>
                <a:latin typeface="Arial"/>
                <a:ea typeface="Arial"/>
                <a:cs typeface="Arial"/>
                <a:sym typeface="Arial"/>
                <a:hlinkClick r:id="rId7">
                  <a:extLst>
                    <a:ext uri="{A12FA001-AC4F-418D-AE19-62706E023703}">
                      <ahyp:hlinkClr val="tx"/>
                    </a:ext>
                  </a:extLst>
                </a:hlinkClick>
              </a:rPr>
              <a:t>Language Advising</a:t>
            </a:r>
            <a:endParaRPr b="0" i="0" sz="2100" u="none" cap="none" strike="noStrike">
              <a:solidFill>
                <a:srgbClr val="000000"/>
              </a:solidFill>
              <a:latin typeface="Arial"/>
              <a:ea typeface="Arial"/>
              <a:cs typeface="Arial"/>
              <a:sym typeface="Arial"/>
            </a:endParaRPr>
          </a:p>
          <a:p>
            <a:pPr indent="-285750" lvl="0" marL="285750" marR="0" rtl="0" algn="just">
              <a:lnSpc>
                <a:spcPct val="100000"/>
              </a:lnSpc>
              <a:spcBef>
                <a:spcPts val="300"/>
              </a:spcBef>
              <a:spcAft>
                <a:spcPts val="0"/>
              </a:spcAft>
              <a:buClr>
                <a:srgbClr val="000000"/>
              </a:buClr>
              <a:buSzPts val="2100"/>
              <a:buFont typeface="Arial"/>
              <a:buChar char="•"/>
            </a:pPr>
            <a:r>
              <a:rPr b="1" i="0" lang="it-IT" sz="2100" u="sng" cap="none" strike="noStrike">
                <a:solidFill>
                  <a:srgbClr val="000000"/>
                </a:solidFill>
                <a:latin typeface="Arial"/>
                <a:ea typeface="Arial"/>
                <a:cs typeface="Arial"/>
                <a:sym typeface="Arial"/>
                <a:hlinkClick r:id="rId8">
                  <a:extLst>
                    <a:ext uri="{A12FA001-AC4F-418D-AE19-62706E023703}">
                      <ahyp:hlinkClr val="tx"/>
                    </a:ext>
                  </a:extLst>
                </a:hlinkClick>
              </a:rPr>
              <a:t>eTandem</a:t>
            </a:r>
            <a:r>
              <a:rPr b="1" i="0" lang="it-IT" sz="2100" u="none" cap="none" strike="noStrike">
                <a:solidFill>
                  <a:srgbClr val="000000"/>
                </a:solidFill>
                <a:latin typeface="Arial"/>
                <a:ea typeface="Arial"/>
                <a:cs typeface="Arial"/>
                <a:sym typeface="Arial"/>
              </a:rPr>
              <a:t> </a:t>
            </a:r>
            <a:endParaRPr b="0" i="0" sz="2100" u="none" cap="none" strike="noStrike">
              <a:solidFill>
                <a:srgbClr val="000000"/>
              </a:solidFill>
              <a:latin typeface="Arial"/>
              <a:ea typeface="Arial"/>
              <a:cs typeface="Arial"/>
              <a:sym typeface="Arial"/>
            </a:endParaRPr>
          </a:p>
          <a:p>
            <a:pPr indent="-171450" lvl="0" marL="285750" marR="0" rtl="0" algn="just">
              <a:lnSpc>
                <a:spcPct val="100000"/>
              </a:lnSpc>
              <a:spcBef>
                <a:spcPts val="30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3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419" name="Google Shape;419;g30214803130_0_252"/>
          <p:cNvPicPr preferRelativeResize="0"/>
          <p:nvPr/>
        </p:nvPicPr>
        <p:blipFill rotWithShape="1">
          <a:blip r:embed="rId9">
            <a:alphaModFix/>
          </a:blip>
          <a:srcRect b="0" l="0" r="0" t="0"/>
          <a:stretch/>
        </p:blipFill>
        <p:spPr>
          <a:xfrm rot="1150652">
            <a:off x="8759978" y="3768132"/>
            <a:ext cx="1956232" cy="27368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30214803130_0_257"/>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600" u="none" cap="none" strike="noStrike">
                <a:solidFill>
                  <a:schemeClr val="lt1"/>
                </a:solidFill>
                <a:latin typeface="Arial"/>
                <a:ea typeface="Arial"/>
                <a:cs typeface="Arial"/>
                <a:sym typeface="Arial"/>
              </a:rPr>
              <a:t>PSYCHOLOGICAL ASSISTANCE</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6" name="Google Shape;426;g30214803130_0_257"/>
          <p:cNvPicPr preferRelativeResize="0"/>
          <p:nvPr/>
        </p:nvPicPr>
        <p:blipFill rotWithShape="1">
          <a:blip r:embed="rId3">
            <a:alphaModFix/>
          </a:blip>
          <a:srcRect b="0" l="0" r="0" t="0"/>
          <a:stretch/>
        </p:blipFill>
        <p:spPr>
          <a:xfrm rot="-1225871">
            <a:off x="1757882" y="926794"/>
            <a:ext cx="2554951" cy="2330225"/>
          </a:xfrm>
          <a:prstGeom prst="rect">
            <a:avLst/>
          </a:prstGeom>
          <a:noFill/>
          <a:ln>
            <a:noFill/>
          </a:ln>
        </p:spPr>
      </p:pic>
      <p:pic>
        <p:nvPicPr>
          <p:cNvPr id="427" name="Google Shape;427;g30214803130_0_257"/>
          <p:cNvPicPr preferRelativeResize="0"/>
          <p:nvPr/>
        </p:nvPicPr>
        <p:blipFill rotWithShape="1">
          <a:blip r:embed="rId4">
            <a:alphaModFix/>
          </a:blip>
          <a:srcRect b="0" l="0" r="0" t="0"/>
          <a:stretch/>
        </p:blipFill>
        <p:spPr>
          <a:xfrm>
            <a:off x="5563451" y="1311857"/>
            <a:ext cx="5927299" cy="1973897"/>
          </a:xfrm>
          <a:prstGeom prst="rect">
            <a:avLst/>
          </a:prstGeom>
          <a:noFill/>
          <a:ln>
            <a:noFill/>
          </a:ln>
        </p:spPr>
      </p:pic>
      <p:sp>
        <p:nvSpPr>
          <p:cNvPr id="428" name="Google Shape;428;g30214803130_0_257"/>
          <p:cNvSpPr/>
          <p:nvPr/>
        </p:nvSpPr>
        <p:spPr>
          <a:xfrm>
            <a:off x="701250" y="3367200"/>
            <a:ext cx="10789500" cy="2552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Studying and living abroad can be difficult sometimes, that is why the University of Padua decided to offer its students a psychological assistance service that provides free counseling sessions in an individual or group setting.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The service </a:t>
            </a:r>
            <a:r>
              <a:rPr b="1" i="0" lang="it-IT" sz="2000" u="none" cap="none" strike="noStrike">
                <a:solidFill>
                  <a:srgbClr val="000000"/>
                </a:solidFill>
                <a:latin typeface="Arial"/>
                <a:ea typeface="Arial"/>
                <a:cs typeface="Arial"/>
                <a:sym typeface="Arial"/>
              </a:rPr>
              <a:t>does not provide immediate emergy assistance or pharmacological support</a:t>
            </a:r>
            <a:r>
              <a:rPr b="0" i="0" lang="it-IT" sz="2000" u="none" cap="none" strike="noStrike">
                <a:solidFill>
                  <a:srgbClr val="000000"/>
                </a:solidFill>
                <a:latin typeface="Arial"/>
                <a:ea typeface="Arial"/>
                <a:cs typeface="Arial"/>
                <a:sym typeface="Arial"/>
              </a:rPr>
              <a:t> but helps students along their academic and non-academic path by defining their psychological needs and supporting them through the issues that they may face in their</a:t>
            </a:r>
            <a:r>
              <a:rPr b="1" i="0" lang="it-IT" sz="2000" u="none" cap="none" strike="noStrike">
                <a:solidFill>
                  <a:srgbClr val="000000"/>
                </a:solidFill>
                <a:latin typeface="Arial"/>
                <a:ea typeface="Arial"/>
                <a:cs typeface="Arial"/>
                <a:sym typeface="Arial"/>
              </a:rPr>
              <a:t> everyday life.</a:t>
            </a:r>
            <a:r>
              <a:rPr b="0" i="0" lang="it-IT"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International students can refer to </a:t>
            </a:r>
            <a:r>
              <a:rPr b="0" i="0" lang="it-IT" sz="2000" u="sng" cap="none" strike="noStrike">
                <a:solidFill>
                  <a:srgbClr val="B3071B"/>
                </a:solidFill>
                <a:latin typeface="Arial"/>
                <a:ea typeface="Arial"/>
                <a:cs typeface="Arial"/>
                <a:sym typeface="Arial"/>
                <a:hlinkClick r:id="rId5">
                  <a:extLst>
                    <a:ext uri="{A12FA001-AC4F-418D-AE19-62706E023703}">
                      <ahyp:hlinkClr val="tx"/>
                    </a:ext>
                  </a:extLst>
                </a:hlinkClick>
              </a:rPr>
              <a:t>psychological.assistance.scup@unipd.it</a:t>
            </a:r>
            <a:r>
              <a:rPr b="0" i="0" lang="it-IT" sz="2000" u="none" cap="none" strike="noStrike">
                <a:solidFill>
                  <a:srgbClr val="B3071B"/>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to ask for information or an appointment.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0214803130_0_262"/>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SPORT</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35" name="Google Shape;435;g30214803130_0_262"/>
          <p:cNvSpPr txBox="1"/>
          <p:nvPr/>
        </p:nvSpPr>
        <p:spPr>
          <a:xfrm>
            <a:off x="729050" y="1493913"/>
            <a:ext cx="9354900" cy="1385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The </a:t>
            </a:r>
            <a:r>
              <a:rPr b="1" i="0" lang="it-IT" sz="2100" u="none" cap="none" strike="noStrike">
                <a:solidFill>
                  <a:srgbClr val="B3071B"/>
                </a:solidFill>
                <a:latin typeface="Arial"/>
                <a:ea typeface="Arial"/>
                <a:cs typeface="Arial"/>
                <a:sym typeface="Arial"/>
              </a:rPr>
              <a:t>Padova University Sports Centre (CUS)</a:t>
            </a:r>
            <a:r>
              <a:rPr b="1" i="0" lang="it-IT" sz="2100" u="none" cap="none" strike="noStrike">
                <a:solidFill>
                  <a:srgbClr val="000000"/>
                </a:solidFill>
                <a:latin typeface="Arial"/>
                <a:ea typeface="Arial"/>
                <a:cs typeface="Arial"/>
                <a:sym typeface="Arial"/>
              </a:rPr>
              <a:t> </a:t>
            </a:r>
            <a:r>
              <a:rPr b="0" i="0" lang="it-IT" sz="2100" u="none" cap="none" strike="noStrike">
                <a:solidFill>
                  <a:srgbClr val="000000"/>
                </a:solidFill>
                <a:latin typeface="Arial"/>
                <a:ea typeface="Arial"/>
                <a:cs typeface="Arial"/>
                <a:sym typeface="Arial"/>
              </a:rPr>
              <a:t>offers many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opportunities to take part in </a:t>
            </a:r>
            <a:r>
              <a:rPr b="1" i="0" lang="it-IT" sz="2100" u="none" cap="none" strike="noStrike">
                <a:solidFill>
                  <a:srgbClr val="B3071B"/>
                </a:solidFill>
                <a:latin typeface="Arial"/>
                <a:ea typeface="Arial"/>
                <a:cs typeface="Arial"/>
                <a:sym typeface="Arial"/>
              </a:rPr>
              <a:t>sports, competitive and amateur</a:t>
            </a:r>
            <a:r>
              <a:rPr b="0" i="0" lang="it-IT" sz="2100" u="none" cap="none" strike="noStrike">
                <a:solidFill>
                  <a:srgbClr val="000000"/>
                </a:solidFill>
                <a:latin typeface="Arial"/>
                <a:ea typeface="Arial"/>
                <a:cs typeface="Arial"/>
                <a:sym typeface="Arial"/>
              </a:rPr>
              <a:t> alike,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at the two structures located in Via Giordano Bruno and </a:t>
            </a:r>
            <a:endParaRPr b="0" i="0" sz="21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Via Jacopo Corrado. </a:t>
            </a:r>
            <a:endParaRPr b="0" i="0" sz="1800" u="none" cap="none" strike="noStrike">
              <a:solidFill>
                <a:srgbClr val="000000"/>
              </a:solidFill>
              <a:latin typeface="Arial"/>
              <a:ea typeface="Arial"/>
              <a:cs typeface="Arial"/>
              <a:sym typeface="Arial"/>
            </a:endParaRPr>
          </a:p>
        </p:txBody>
      </p:sp>
      <p:pic>
        <p:nvPicPr>
          <p:cNvPr id="436" name="Google Shape;436;g30214803130_0_262"/>
          <p:cNvPicPr preferRelativeResize="0"/>
          <p:nvPr/>
        </p:nvPicPr>
        <p:blipFill rotWithShape="1">
          <a:blip r:embed="rId3">
            <a:alphaModFix/>
          </a:blip>
          <a:srcRect b="0" l="0" r="0" t="0"/>
          <a:stretch/>
        </p:blipFill>
        <p:spPr>
          <a:xfrm>
            <a:off x="10083950" y="1417113"/>
            <a:ext cx="1800225" cy="1939925"/>
          </a:xfrm>
          <a:prstGeom prst="rect">
            <a:avLst/>
          </a:prstGeom>
          <a:noFill/>
          <a:ln>
            <a:noFill/>
          </a:ln>
        </p:spPr>
      </p:pic>
      <p:pic>
        <p:nvPicPr>
          <p:cNvPr id="437" name="Google Shape;437;g30214803130_0_262"/>
          <p:cNvPicPr preferRelativeResize="0"/>
          <p:nvPr/>
        </p:nvPicPr>
        <p:blipFill rotWithShape="1">
          <a:blip r:embed="rId4">
            <a:alphaModFix/>
          </a:blip>
          <a:srcRect b="0" l="0" r="0" t="9926"/>
          <a:stretch/>
        </p:blipFill>
        <p:spPr>
          <a:xfrm>
            <a:off x="729062" y="3183225"/>
            <a:ext cx="2487613" cy="3349626"/>
          </a:xfrm>
          <a:prstGeom prst="rect">
            <a:avLst/>
          </a:prstGeom>
          <a:noFill/>
          <a:ln>
            <a:noFill/>
          </a:ln>
        </p:spPr>
      </p:pic>
      <p:sp>
        <p:nvSpPr>
          <p:cNvPr id="438" name="Google Shape;438;g30214803130_0_262"/>
          <p:cNvSpPr/>
          <p:nvPr/>
        </p:nvSpPr>
        <p:spPr>
          <a:xfrm>
            <a:off x="3527525" y="3357050"/>
            <a:ext cx="74886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In addition to services for payment, there are </a:t>
            </a:r>
            <a:r>
              <a:rPr b="1" i="0" lang="it-IT" sz="2000" u="none" cap="none" strike="noStrike">
                <a:solidFill>
                  <a:srgbClr val="000000"/>
                </a:solidFill>
                <a:latin typeface="Arial"/>
                <a:ea typeface="Arial"/>
                <a:cs typeface="Arial"/>
                <a:sym typeface="Arial"/>
              </a:rPr>
              <a:t>"no pay" activities</a:t>
            </a:r>
            <a:r>
              <a:rPr b="0" i="0" lang="it-IT" sz="2000" u="none" cap="none" strike="noStrike">
                <a:solidFill>
                  <a:srgbClr val="000000"/>
                </a:solidFill>
                <a:latin typeface="Arial"/>
                <a:ea typeface="Arial"/>
                <a:cs typeface="Arial"/>
                <a:sym typeface="Arial"/>
              </a:rPr>
              <a:t> for which the Centre makes its facilities available free of charge to users during set time slots, typically the track and field arena, 5-aside football pitch, and tennis, volleyball, basketball and handball courts</a:t>
            </a:r>
            <a:endParaRPr b="0" i="0" sz="2000" u="none" cap="none" strike="noStrike">
              <a:solidFill>
                <a:srgbClr val="000000"/>
              </a:solidFill>
              <a:latin typeface="Arial"/>
              <a:ea typeface="Arial"/>
              <a:cs typeface="Arial"/>
              <a:sym typeface="Arial"/>
            </a:endParaRPr>
          </a:p>
        </p:txBody>
      </p:sp>
      <p:sp>
        <p:nvSpPr>
          <p:cNvPr id="439" name="Google Shape;439;g30214803130_0_262"/>
          <p:cNvSpPr txBox="1"/>
          <p:nvPr/>
        </p:nvSpPr>
        <p:spPr>
          <a:xfrm>
            <a:off x="4594475" y="5252200"/>
            <a:ext cx="535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t-IT" sz="2000" u="sng" cap="none" strike="noStrike">
                <a:solidFill>
                  <a:srgbClr val="B3071B"/>
                </a:solidFill>
                <a:latin typeface="Arial"/>
                <a:ea typeface="Arial"/>
                <a:cs typeface="Arial"/>
                <a:sym typeface="Arial"/>
                <a:hlinkClick r:id="rId5">
                  <a:extLst>
                    <a:ext uri="{A12FA001-AC4F-418D-AE19-62706E023703}">
                      <ahyp:hlinkClr val="tx"/>
                    </a:ext>
                  </a:extLst>
                </a:hlinkClick>
              </a:rPr>
              <a:t>http://www.cuspadova.it/</a:t>
            </a:r>
            <a:endParaRPr b="0" i="0" sz="2000" u="none" cap="none" strike="noStrike">
              <a:solidFill>
                <a:srgbClr val="B3071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2000" u="none" cap="none" strike="noStrike">
              <a:solidFill>
                <a:srgbClr val="B3071B"/>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it-IT" sz="2000" u="sng" cap="none" strike="noStrike">
                <a:solidFill>
                  <a:srgbClr val="B3071B"/>
                </a:solidFill>
                <a:latin typeface="Arial"/>
                <a:ea typeface="Arial"/>
                <a:cs typeface="Arial"/>
                <a:sym typeface="Arial"/>
                <a:hlinkClick r:id="rId6">
                  <a:extLst>
                    <a:ext uri="{A12FA001-AC4F-418D-AE19-62706E023703}">
                      <ahyp:hlinkClr val="tx"/>
                    </a:ext>
                  </a:extLst>
                </a:hlinkClick>
              </a:rPr>
              <a:t>https://www.unipd.it/en/sport</a:t>
            </a:r>
            <a:endParaRPr b="0" i="0" sz="20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B3071B"/>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0214803130_0_2"/>
          <p:cNvSpPr txBox="1"/>
          <p:nvPr>
            <p:ph type="ctrTitle"/>
          </p:nvPr>
        </p:nvSpPr>
        <p:spPr>
          <a:xfrm>
            <a:off x="1547543" y="408945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ENROLMENT</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30214803130_0_300"/>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 UNIPD APPS</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6" name="Google Shape;446;g30214803130_0_300"/>
          <p:cNvSpPr txBox="1"/>
          <p:nvPr/>
        </p:nvSpPr>
        <p:spPr>
          <a:xfrm>
            <a:off x="1739112" y="1248387"/>
            <a:ext cx="8713800" cy="3351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Make the best out of your "remote" student life using these apps: </a:t>
            </a:r>
            <a:endParaRPr b="0" i="0" sz="2200" u="none" cap="none" strike="noStrike">
              <a:solidFill>
                <a:srgbClr val="000000"/>
              </a:solidFill>
              <a:latin typeface="Arial"/>
              <a:ea typeface="Arial"/>
              <a:cs typeface="Arial"/>
              <a:sym typeface="Arial"/>
            </a:endParaRPr>
          </a:p>
        </p:txBody>
      </p:sp>
      <p:sp>
        <p:nvSpPr>
          <p:cNvPr id="447" name="Google Shape;447;g30214803130_0_300"/>
          <p:cNvSpPr txBox="1"/>
          <p:nvPr/>
        </p:nvSpPr>
        <p:spPr>
          <a:xfrm>
            <a:off x="1960825" y="2124263"/>
            <a:ext cx="9546900" cy="7206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1700"/>
              <a:buFont typeface="Arial"/>
              <a:buNone/>
            </a:pPr>
            <a:r>
              <a:rPr b="1" i="0" lang="it-IT" sz="2000" u="none" cap="none" strike="noStrike">
                <a:solidFill>
                  <a:srgbClr val="B3071B"/>
                </a:solidFill>
                <a:latin typeface="Arial"/>
                <a:ea typeface="Arial"/>
                <a:cs typeface="Arial"/>
                <a:sym typeface="Arial"/>
              </a:rPr>
              <a:t>MyUniPD</a:t>
            </a:r>
            <a:endParaRPr b="0" i="0" sz="2000" u="none" cap="none" strike="noStrike">
              <a:solidFill>
                <a:srgbClr val="B3071B"/>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it-IT" sz="2000" u="none" cap="none" strike="noStrike">
                <a:solidFill>
                  <a:srgbClr val="000000"/>
                </a:solidFill>
                <a:latin typeface="Arial"/>
                <a:ea typeface="Arial"/>
                <a:cs typeface="Arial"/>
                <a:sym typeface="Arial"/>
              </a:rPr>
              <a:t>The new official app of the University of Padova that allows you to easily manage your academic career on your smartphone or tablet.</a:t>
            </a:r>
            <a:endParaRPr b="0" i="0" sz="2000" u="none" cap="none" strike="noStrike">
              <a:solidFill>
                <a:srgbClr val="000000"/>
              </a:solidFill>
              <a:latin typeface="Arial"/>
              <a:ea typeface="Arial"/>
              <a:cs typeface="Arial"/>
              <a:sym typeface="Arial"/>
            </a:endParaRPr>
          </a:p>
        </p:txBody>
      </p:sp>
      <p:sp>
        <p:nvSpPr>
          <p:cNvPr id="448" name="Google Shape;448;g30214803130_0_300"/>
          <p:cNvSpPr txBox="1"/>
          <p:nvPr/>
        </p:nvSpPr>
        <p:spPr>
          <a:xfrm>
            <a:off x="1960825" y="3445412"/>
            <a:ext cx="9546900" cy="7206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1700"/>
              <a:buFont typeface="Arial"/>
              <a:buNone/>
            </a:pPr>
            <a:r>
              <a:rPr b="1" i="0" lang="it-IT" sz="2000" u="none" cap="none" strike="noStrike">
                <a:solidFill>
                  <a:srgbClr val="B3071B"/>
                </a:solidFill>
                <a:latin typeface="Arial"/>
                <a:ea typeface="Arial"/>
                <a:cs typeface="Arial"/>
                <a:sym typeface="Arial"/>
              </a:rPr>
              <a:t>OrariUniPD</a:t>
            </a:r>
            <a:endParaRPr b="0" i="0" sz="2000" u="none" cap="none" strike="noStrike">
              <a:solidFill>
                <a:srgbClr val="B3071B"/>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it-IT" sz="2000" u="none" cap="none" strike="noStrike">
                <a:solidFill>
                  <a:srgbClr val="000000"/>
                </a:solidFill>
                <a:latin typeface="Arial"/>
                <a:ea typeface="Arial"/>
                <a:cs typeface="Arial"/>
                <a:sym typeface="Arial"/>
              </a:rPr>
              <a:t>This app allows students to view and manage lectures and exam session timetables as well as registering lecture and classroom attendance, and check study space availability at any time.</a:t>
            </a:r>
            <a:endParaRPr b="0" i="0" sz="2000" u="none" cap="none" strike="noStrike">
              <a:solidFill>
                <a:srgbClr val="000000"/>
              </a:solidFill>
              <a:latin typeface="Arial"/>
              <a:ea typeface="Arial"/>
              <a:cs typeface="Arial"/>
              <a:sym typeface="Arial"/>
            </a:endParaRPr>
          </a:p>
        </p:txBody>
      </p:sp>
      <p:sp>
        <p:nvSpPr>
          <p:cNvPr id="449" name="Google Shape;449;g30214803130_0_300"/>
          <p:cNvSpPr txBox="1"/>
          <p:nvPr/>
        </p:nvSpPr>
        <p:spPr>
          <a:xfrm>
            <a:off x="2050133" y="4705024"/>
            <a:ext cx="9457500" cy="7206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1600"/>
              <a:buFont typeface="Arial"/>
              <a:buNone/>
            </a:pPr>
            <a:r>
              <a:rPr b="1" i="0" lang="it-IT" sz="2000" u="none" cap="none" strike="noStrike">
                <a:solidFill>
                  <a:srgbClr val="B3071B"/>
                </a:solidFill>
                <a:latin typeface="Arial"/>
                <a:ea typeface="Arial"/>
                <a:cs typeface="Arial"/>
                <a:sym typeface="Arial"/>
              </a:rPr>
              <a:t>CAREER SERVICE UNIPD</a:t>
            </a:r>
            <a:endParaRPr b="0" i="0" sz="2000" u="none" cap="none" strike="noStrike">
              <a:solidFill>
                <a:srgbClr val="B3071B"/>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it-IT" sz="2000" u="none" cap="none" strike="noStrike">
                <a:solidFill>
                  <a:srgbClr val="000000"/>
                </a:solidFill>
                <a:latin typeface="Arial"/>
                <a:ea typeface="Arial"/>
                <a:cs typeface="Arial"/>
                <a:sym typeface="Arial"/>
              </a:rPr>
              <a:t>This is the app of the University of Padova dedicated to the search for jobs and internships both in Italy and abroad</a:t>
            </a:r>
            <a:endParaRPr b="0" i="0" sz="2000" u="none" cap="none" strike="noStrike">
              <a:solidFill>
                <a:srgbClr val="000000"/>
              </a:solidFill>
              <a:latin typeface="Arial"/>
              <a:ea typeface="Arial"/>
              <a:cs typeface="Arial"/>
              <a:sym typeface="Arial"/>
            </a:endParaRPr>
          </a:p>
        </p:txBody>
      </p:sp>
      <p:sp>
        <p:nvSpPr>
          <p:cNvPr id="450" name="Google Shape;450;g30214803130_0_300"/>
          <p:cNvSpPr txBox="1"/>
          <p:nvPr/>
        </p:nvSpPr>
        <p:spPr>
          <a:xfrm>
            <a:off x="2029307" y="5784200"/>
            <a:ext cx="9499200" cy="7191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1600"/>
              <a:buFont typeface="Arial"/>
              <a:buNone/>
            </a:pPr>
            <a:r>
              <a:rPr b="1" i="0" lang="it-IT" sz="2000" u="none" cap="none" strike="noStrike">
                <a:solidFill>
                  <a:srgbClr val="B3071B"/>
                </a:solidFill>
                <a:latin typeface="Arial"/>
                <a:ea typeface="Arial"/>
                <a:cs typeface="Arial"/>
                <a:sym typeface="Arial"/>
              </a:rPr>
              <a:t>AFFLUENCES</a:t>
            </a:r>
            <a:endParaRPr b="0" i="0" sz="2000" u="none" cap="none" strike="noStrike">
              <a:solidFill>
                <a:srgbClr val="B3071B"/>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it-IT" sz="2000" u="none" cap="none" strike="noStrike">
                <a:solidFill>
                  <a:srgbClr val="000000"/>
                </a:solidFill>
                <a:latin typeface="Arial"/>
                <a:ea typeface="Arial"/>
                <a:cs typeface="Arial"/>
                <a:sym typeface="Arial"/>
              </a:rPr>
              <a:t>The Affluences app allows students to check study space availability at any University library in real-time and book a place to study.</a:t>
            </a:r>
            <a:endParaRPr b="0" i="0" sz="2000" u="none" cap="none" strike="noStrike">
              <a:solidFill>
                <a:srgbClr val="000000"/>
              </a:solidFill>
              <a:latin typeface="Arial"/>
              <a:ea typeface="Arial"/>
              <a:cs typeface="Arial"/>
              <a:sym typeface="Arial"/>
            </a:endParaRPr>
          </a:p>
        </p:txBody>
      </p:sp>
      <p:pic>
        <p:nvPicPr>
          <p:cNvPr descr="Affluences" id="451" name="Google Shape;451;g30214803130_0_300"/>
          <p:cNvPicPr preferRelativeResize="0"/>
          <p:nvPr/>
        </p:nvPicPr>
        <p:blipFill rotWithShape="1">
          <a:blip r:embed="rId3">
            <a:alphaModFix/>
          </a:blip>
          <a:srcRect b="0" l="0" r="0" t="0"/>
          <a:stretch/>
        </p:blipFill>
        <p:spPr>
          <a:xfrm>
            <a:off x="738787" y="5757850"/>
            <a:ext cx="831850" cy="831850"/>
          </a:xfrm>
          <a:prstGeom prst="rect">
            <a:avLst/>
          </a:prstGeom>
          <a:noFill/>
          <a:ln>
            <a:noFill/>
          </a:ln>
        </p:spPr>
      </p:pic>
      <p:pic>
        <p:nvPicPr>
          <p:cNvPr descr="Career Service Unipd" id="452" name="Google Shape;452;g30214803130_0_300"/>
          <p:cNvPicPr preferRelativeResize="0"/>
          <p:nvPr/>
        </p:nvPicPr>
        <p:blipFill rotWithShape="1">
          <a:blip r:embed="rId4">
            <a:alphaModFix/>
          </a:blip>
          <a:srcRect b="0" l="0" r="0" t="0"/>
          <a:stretch/>
        </p:blipFill>
        <p:spPr>
          <a:xfrm>
            <a:off x="830887" y="4575749"/>
            <a:ext cx="854075" cy="854075"/>
          </a:xfrm>
          <a:prstGeom prst="rect">
            <a:avLst/>
          </a:prstGeom>
          <a:noFill/>
          <a:ln>
            <a:noFill/>
          </a:ln>
        </p:spPr>
      </p:pic>
      <p:pic>
        <p:nvPicPr>
          <p:cNvPr id="453" name="Google Shape;453;g30214803130_0_300"/>
          <p:cNvPicPr preferRelativeResize="0"/>
          <p:nvPr/>
        </p:nvPicPr>
        <p:blipFill rotWithShape="1">
          <a:blip r:embed="rId5">
            <a:alphaModFix/>
          </a:blip>
          <a:srcRect b="0" l="0" r="0" t="0"/>
          <a:stretch/>
        </p:blipFill>
        <p:spPr>
          <a:xfrm>
            <a:off x="799736" y="3296975"/>
            <a:ext cx="916375" cy="916400"/>
          </a:xfrm>
          <a:prstGeom prst="rect">
            <a:avLst/>
          </a:prstGeom>
          <a:noFill/>
          <a:ln>
            <a:noFill/>
          </a:ln>
        </p:spPr>
      </p:pic>
      <p:pic>
        <p:nvPicPr>
          <p:cNvPr id="454" name="Google Shape;454;g30214803130_0_300"/>
          <p:cNvPicPr preferRelativeResize="0"/>
          <p:nvPr/>
        </p:nvPicPr>
        <p:blipFill rotWithShape="1">
          <a:blip r:embed="rId6">
            <a:alphaModFix/>
          </a:blip>
          <a:srcRect b="0" l="0" r="0" t="0"/>
          <a:stretch/>
        </p:blipFill>
        <p:spPr>
          <a:xfrm>
            <a:off x="799736" y="2057518"/>
            <a:ext cx="854075" cy="854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30214803130_0_295"/>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DEPARTMENTAL SERVICES</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305bf509e71_0_479"/>
          <p:cNvSpPr/>
          <p:nvPr/>
        </p:nvSpPr>
        <p:spPr>
          <a:xfrm>
            <a:off x="5135033" y="260350"/>
            <a:ext cx="6530100" cy="523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lang="it-IT" sz="2800">
                <a:solidFill>
                  <a:schemeClr val="lt1"/>
                </a:solidFill>
                <a:latin typeface="Calibri"/>
                <a:ea typeface="Calibri"/>
                <a:cs typeface="Calibri"/>
                <a:sym typeface="Calibri"/>
              </a:rPr>
              <a:t>DEPARTMENTAL OFFICES</a:t>
            </a:r>
            <a:endParaRPr b="1" sz="3200">
              <a:solidFill>
                <a:schemeClr val="lt1"/>
              </a:solidFill>
              <a:latin typeface="Arial"/>
              <a:ea typeface="Arial"/>
              <a:cs typeface="Arial"/>
              <a:sym typeface="Arial"/>
            </a:endParaRPr>
          </a:p>
        </p:txBody>
      </p:sp>
      <p:sp>
        <p:nvSpPr>
          <p:cNvPr id="467" name="Google Shape;467;g305bf509e71_0_479"/>
          <p:cNvSpPr/>
          <p:nvPr/>
        </p:nvSpPr>
        <p:spPr>
          <a:xfrm>
            <a:off x="2139900" y="1085675"/>
            <a:ext cx="9902100" cy="5626800"/>
          </a:xfrm>
          <a:prstGeom prst="rect">
            <a:avLst/>
          </a:prstGeom>
          <a:noFill/>
          <a:ln cap="flat" cmpd="sng" w="76200">
            <a:solidFill>
              <a:srgbClr val="AB15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rgbClr val="AB1500"/>
              </a:buClr>
              <a:buSzPts val="2800"/>
              <a:buFont typeface="Calibri"/>
              <a:buNone/>
            </a:pPr>
            <a:r>
              <a:rPr b="1" lang="it-IT" sz="3400">
                <a:solidFill>
                  <a:srgbClr val="AB1500"/>
                </a:solidFill>
                <a:latin typeface="Calibri"/>
                <a:ea typeface="Calibri"/>
                <a:cs typeface="Calibri"/>
                <a:sym typeface="Calibri"/>
              </a:rPr>
              <a:t>International Desk</a:t>
            </a:r>
            <a:endParaRPr b="1" sz="3400">
              <a:solidFill>
                <a:srgbClr val="AB1500"/>
              </a:solidFill>
              <a:latin typeface="Calibri"/>
              <a:ea typeface="Calibri"/>
              <a:cs typeface="Calibri"/>
              <a:sym typeface="Calibri"/>
            </a:endParaRPr>
          </a:p>
          <a:p>
            <a:pPr indent="0" lvl="0" marL="0" marR="0" rtl="0" algn="l">
              <a:spcBef>
                <a:spcPts val="0"/>
              </a:spcBef>
              <a:spcAft>
                <a:spcPts val="0"/>
              </a:spcAft>
              <a:buClr>
                <a:srgbClr val="AB1500"/>
              </a:buClr>
              <a:buSzPts val="2800"/>
              <a:buFont typeface="Calibri"/>
              <a:buNone/>
            </a:pPr>
            <a:r>
              <a:t/>
            </a:r>
            <a:endParaRPr b="1" sz="3400">
              <a:solidFill>
                <a:srgbClr val="AB1500"/>
              </a:solidFill>
              <a:latin typeface="Calibri"/>
              <a:ea typeface="Calibri"/>
              <a:cs typeface="Calibri"/>
              <a:sym typeface="Calibri"/>
            </a:endParaRPr>
          </a:p>
          <a:p>
            <a:pPr indent="-387350" lvl="0" marL="457200" rtl="0" algn="just">
              <a:spcBef>
                <a:spcPts val="0"/>
              </a:spcBef>
              <a:spcAft>
                <a:spcPts val="0"/>
              </a:spcAft>
              <a:buClr>
                <a:schemeClr val="dk1"/>
              </a:buClr>
              <a:buSzPts val="2500"/>
              <a:buChar char="➔"/>
            </a:pPr>
            <a:r>
              <a:rPr lang="it-IT" sz="2500">
                <a:solidFill>
                  <a:schemeClr val="dk1"/>
                </a:solidFill>
                <a:latin typeface="Calibri"/>
                <a:ea typeface="Calibri"/>
                <a:cs typeface="Calibri"/>
                <a:sym typeface="Calibri"/>
              </a:rPr>
              <a:t>Orientation/advising for degree programme choice</a:t>
            </a:r>
            <a:endParaRPr sz="2500">
              <a:solidFill>
                <a:schemeClr val="dk1"/>
              </a:solidFill>
              <a:latin typeface="Calibri"/>
              <a:ea typeface="Calibri"/>
              <a:cs typeface="Calibri"/>
              <a:sym typeface="Calibri"/>
            </a:endParaRPr>
          </a:p>
          <a:p>
            <a:pPr indent="-387350" lvl="0" marL="457200" rtl="0" algn="just">
              <a:spcBef>
                <a:spcPts val="0"/>
              </a:spcBef>
              <a:spcAft>
                <a:spcPts val="0"/>
              </a:spcAft>
              <a:buClr>
                <a:schemeClr val="dk1"/>
              </a:buClr>
              <a:buSzPts val="2500"/>
              <a:buChar char="➔"/>
            </a:pPr>
            <a:r>
              <a:rPr lang="it-IT" sz="2500">
                <a:solidFill>
                  <a:schemeClr val="dk1"/>
                </a:solidFill>
                <a:latin typeface="Calibri"/>
                <a:ea typeface="Calibri"/>
                <a:cs typeface="Calibri"/>
                <a:sym typeface="Calibri"/>
              </a:rPr>
              <a:t>Admissions &amp; enrolment </a:t>
            </a:r>
            <a:endParaRPr sz="2300"/>
          </a:p>
          <a:p>
            <a:pPr indent="-387350" lvl="0" marL="457200" rtl="0" algn="just">
              <a:spcBef>
                <a:spcPts val="0"/>
              </a:spcBef>
              <a:spcAft>
                <a:spcPts val="0"/>
              </a:spcAft>
              <a:buClr>
                <a:schemeClr val="dk1"/>
              </a:buClr>
              <a:buSzPts val="2500"/>
              <a:buChar char="➔"/>
            </a:pPr>
            <a:r>
              <a:rPr lang="it-IT" sz="2500">
                <a:solidFill>
                  <a:schemeClr val="dk1"/>
                </a:solidFill>
                <a:latin typeface="Calibri"/>
                <a:ea typeface="Calibri"/>
                <a:cs typeface="Calibri"/>
                <a:sym typeface="Calibri"/>
              </a:rPr>
              <a:t>Students' welcome</a:t>
            </a:r>
            <a:endParaRPr sz="2300"/>
          </a:p>
          <a:p>
            <a:pPr indent="-387350" lvl="0" marL="457200" rtl="0" algn="just">
              <a:spcBef>
                <a:spcPts val="0"/>
              </a:spcBef>
              <a:spcAft>
                <a:spcPts val="0"/>
              </a:spcAft>
              <a:buClr>
                <a:schemeClr val="dk1"/>
              </a:buClr>
              <a:buSzPts val="2500"/>
              <a:buChar char="➔"/>
            </a:pPr>
            <a:r>
              <a:rPr lang="it-IT" sz="2500">
                <a:solidFill>
                  <a:schemeClr val="dk1"/>
                </a:solidFill>
                <a:latin typeface="Calibri"/>
                <a:ea typeface="Calibri"/>
                <a:cs typeface="Calibri"/>
                <a:sym typeface="Calibri"/>
              </a:rPr>
              <a:t>Support through your academic career</a:t>
            </a:r>
            <a:endParaRPr sz="2300"/>
          </a:p>
          <a:p>
            <a:pPr indent="-374650" lvl="0" marL="457200" rtl="0" algn="just">
              <a:spcBef>
                <a:spcPts val="0"/>
              </a:spcBef>
              <a:spcAft>
                <a:spcPts val="0"/>
              </a:spcAft>
              <a:buSzPts val="2300"/>
              <a:buChar char="➔"/>
            </a:pPr>
            <a:r>
              <a:rPr lang="it-IT" sz="2300"/>
              <a:t>Assistance in teaching and learning integration </a:t>
            </a:r>
            <a:endParaRPr sz="2300"/>
          </a:p>
          <a:p>
            <a:pPr indent="-374650" lvl="0" marL="457200" rtl="0" algn="just">
              <a:spcBef>
                <a:spcPts val="0"/>
              </a:spcBef>
              <a:spcAft>
                <a:spcPts val="0"/>
              </a:spcAft>
              <a:buSzPts val="2300"/>
              <a:buChar char="➔"/>
            </a:pPr>
            <a:r>
              <a:rPr lang="it-IT" sz="2300"/>
              <a:t>Encourage and facilitate access to University services and opportunities </a:t>
            </a:r>
            <a:endParaRPr sz="2300"/>
          </a:p>
          <a:p>
            <a:pPr indent="0" lvl="0" marL="457200" rtl="0" algn="just">
              <a:spcBef>
                <a:spcPts val="0"/>
              </a:spcBef>
              <a:spcAft>
                <a:spcPts val="0"/>
              </a:spcAft>
              <a:buNone/>
            </a:pPr>
            <a:r>
              <a:t/>
            </a:r>
            <a:endParaRPr sz="2300"/>
          </a:p>
          <a:p>
            <a:pPr indent="0" lvl="0" marL="45720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25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rPr lang="it-IT" sz="2500">
                <a:solidFill>
                  <a:schemeClr val="dk1"/>
                </a:solidFill>
                <a:latin typeface="Calibri"/>
                <a:ea typeface="Calibri"/>
                <a:cs typeface="Calibri"/>
                <a:sym typeface="Calibri"/>
              </a:rPr>
              <a:t>Animal Care </a:t>
            </a:r>
            <a:r>
              <a:rPr b="1" lang="it-IT" sz="2500">
                <a:solidFill>
                  <a:schemeClr val="dk1"/>
                </a:solidFill>
                <a:latin typeface="Calibri"/>
                <a:ea typeface="Calibri"/>
                <a:cs typeface="Calibri"/>
                <a:sym typeface="Calibri"/>
              </a:rPr>
              <a:t>→ cdl.animalcare@unipd.it</a:t>
            </a:r>
            <a:endParaRPr sz="1700"/>
          </a:p>
        </p:txBody>
      </p:sp>
      <p:pic>
        <p:nvPicPr>
          <p:cNvPr id="468" name="Google Shape;468;g305bf509e71_0_479"/>
          <p:cNvPicPr preferRelativeResize="0"/>
          <p:nvPr/>
        </p:nvPicPr>
        <p:blipFill rotWithShape="1">
          <a:blip r:embed="rId3">
            <a:alphaModFix/>
          </a:blip>
          <a:srcRect b="0" l="0" r="0" t="0"/>
          <a:stretch/>
        </p:blipFill>
        <p:spPr>
          <a:xfrm>
            <a:off x="15" y="1994986"/>
            <a:ext cx="1714500" cy="1704975"/>
          </a:xfrm>
          <a:prstGeom prst="rect">
            <a:avLst/>
          </a:prstGeom>
          <a:noFill/>
          <a:ln>
            <a:noFill/>
          </a:ln>
        </p:spPr>
      </p:pic>
      <p:pic>
        <p:nvPicPr>
          <p:cNvPr id="469" name="Google Shape;469;g305bf509e71_0_479"/>
          <p:cNvPicPr preferRelativeResize="0"/>
          <p:nvPr/>
        </p:nvPicPr>
        <p:blipFill>
          <a:blip r:embed="rId4">
            <a:alphaModFix/>
          </a:blip>
          <a:stretch>
            <a:fillRect/>
          </a:stretch>
        </p:blipFill>
        <p:spPr>
          <a:xfrm>
            <a:off x="310500" y="4729500"/>
            <a:ext cx="1248750" cy="1248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305bf509e71_0_487"/>
          <p:cNvSpPr/>
          <p:nvPr/>
        </p:nvSpPr>
        <p:spPr>
          <a:xfrm>
            <a:off x="-53400" y="1087975"/>
            <a:ext cx="12298800" cy="5416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2800"/>
              <a:buFont typeface="Calibri"/>
              <a:buNone/>
            </a:pPr>
            <a:r>
              <a:rPr b="1" lang="it-IT" sz="2800">
                <a:solidFill>
                  <a:srgbClr val="000000"/>
                </a:solidFill>
                <a:latin typeface="Calibri"/>
                <a:ea typeface="Calibri"/>
                <a:cs typeface="Calibri"/>
                <a:sym typeface="Calibri"/>
              </a:rPr>
              <a:t>TUTORING PROGRAMME: </a:t>
            </a:r>
            <a:endParaRPr b="0" sz="2800">
              <a:solidFill>
                <a:srgbClr val="000000"/>
              </a:solidFill>
              <a:latin typeface="Calibri"/>
              <a:ea typeface="Calibri"/>
              <a:cs typeface="Calibri"/>
              <a:sym typeface="Calibri"/>
            </a:endParaRPr>
          </a:p>
          <a:p>
            <a:pPr indent="-285750" lvl="1" marL="742950" marR="0" rtl="0" algn="l">
              <a:spcBef>
                <a:spcPts val="0"/>
              </a:spcBef>
              <a:spcAft>
                <a:spcPts val="0"/>
              </a:spcAft>
              <a:buClr>
                <a:schemeClr val="dk1"/>
              </a:buClr>
              <a:buSzPts val="1000"/>
              <a:buFont typeface="Arial"/>
              <a:buNone/>
            </a:pPr>
            <a:r>
              <a:t/>
            </a:r>
            <a:endParaRPr b="0" i="0" sz="1000" u="none" cap="none" strike="noStrike">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2200"/>
              <a:buFont typeface="Calibri"/>
              <a:buNone/>
            </a:pPr>
            <a:r>
              <a:rPr b="1" i="0" lang="it-IT" sz="2200" u="none" cap="none" strike="noStrike">
                <a:solidFill>
                  <a:srgbClr val="000000"/>
                </a:solidFill>
                <a:latin typeface="Calibri"/>
                <a:ea typeface="Calibri"/>
                <a:cs typeface="Calibri"/>
                <a:sym typeface="Calibri"/>
              </a:rPr>
              <a:t>WHO? </a:t>
            </a:r>
            <a:endParaRPr/>
          </a:p>
          <a:p>
            <a:pPr indent="-285750" lvl="1" marL="742950" marR="0" rtl="0" algn="l">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A senior student in your department</a:t>
            </a:r>
            <a:endParaRPr/>
          </a:p>
          <a:p>
            <a:pPr indent="-285750" lvl="1" marL="742950" marR="0" rtl="0" algn="l">
              <a:spcBef>
                <a:spcPts val="0"/>
              </a:spcBef>
              <a:spcAft>
                <a:spcPts val="0"/>
              </a:spcAft>
              <a:buClr>
                <a:schemeClr val="dk1"/>
              </a:buClr>
              <a:buSzPts val="2200"/>
              <a:buFont typeface="Arial"/>
              <a:buNone/>
            </a:pPr>
            <a:r>
              <a:t/>
            </a:r>
            <a:endParaRPr b="0" i="0" sz="2200" u="none" cap="none" strike="noStrike">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2200"/>
              <a:buFont typeface="Calibri"/>
              <a:buNone/>
            </a:pPr>
            <a:r>
              <a:rPr b="1" i="0" lang="it-IT" sz="2200" u="none" cap="none" strike="noStrike">
                <a:solidFill>
                  <a:srgbClr val="000000"/>
                </a:solidFill>
                <a:latin typeface="Calibri"/>
                <a:ea typeface="Calibri"/>
                <a:cs typeface="Calibri"/>
                <a:sym typeface="Calibri"/>
              </a:rPr>
              <a:t>WHAT? </a:t>
            </a:r>
            <a:endParaRPr/>
          </a:p>
          <a:p>
            <a:pPr indent="-285750" lvl="1" marL="742950" marR="0" rtl="0" algn="l">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Support students throughout their </a:t>
            </a:r>
            <a:endParaRPr b="0" i="0" sz="2200" u="none" cap="none" strike="noStrike">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University career:</a:t>
            </a:r>
            <a:endParaRPr/>
          </a:p>
          <a:p>
            <a:pPr indent="-228600" lvl="2" marL="1143000" marR="0" rtl="0" algn="just">
              <a:spcBef>
                <a:spcPts val="0"/>
              </a:spcBef>
              <a:spcAft>
                <a:spcPts val="0"/>
              </a:spcAft>
              <a:buClr>
                <a:srgbClr val="000000"/>
              </a:buClr>
              <a:buSzPts val="2200"/>
              <a:buFont typeface="Noto Sans Symbols"/>
              <a:buChar char="▪"/>
            </a:pPr>
            <a:r>
              <a:rPr b="0" i="0" lang="it-IT" sz="2200" u="none" cap="none" strike="noStrike">
                <a:solidFill>
                  <a:srgbClr val="000000"/>
                </a:solidFill>
                <a:latin typeface="Calibri"/>
                <a:ea typeface="Calibri"/>
                <a:cs typeface="Calibri"/>
                <a:sym typeface="Calibri"/>
              </a:rPr>
              <a:t> Time management</a:t>
            </a:r>
            <a:endParaRPr/>
          </a:p>
          <a:p>
            <a:pPr indent="-228600" lvl="2" marL="1143000" marR="0" rtl="0" algn="just">
              <a:spcBef>
                <a:spcPts val="0"/>
              </a:spcBef>
              <a:spcAft>
                <a:spcPts val="0"/>
              </a:spcAft>
              <a:buClr>
                <a:srgbClr val="000000"/>
              </a:buClr>
              <a:buSzPts val="2200"/>
              <a:buFont typeface="Noto Sans Symbols"/>
              <a:buChar char="▪"/>
            </a:pPr>
            <a:r>
              <a:rPr b="0" i="0" lang="it-IT" sz="2200" u="none" cap="none" strike="noStrike">
                <a:solidFill>
                  <a:srgbClr val="000000"/>
                </a:solidFill>
                <a:latin typeface="Calibri"/>
                <a:ea typeface="Calibri"/>
                <a:cs typeface="Calibri"/>
                <a:sym typeface="Calibri"/>
              </a:rPr>
              <a:t> Organisational difficulties</a:t>
            </a:r>
            <a:endParaRPr/>
          </a:p>
          <a:p>
            <a:pPr indent="-228600" lvl="2" marL="1143000" marR="0" rtl="0" algn="just">
              <a:spcBef>
                <a:spcPts val="0"/>
              </a:spcBef>
              <a:spcAft>
                <a:spcPts val="0"/>
              </a:spcAft>
              <a:buClr>
                <a:srgbClr val="000000"/>
              </a:buClr>
              <a:buSzPts val="2200"/>
              <a:buFont typeface="Noto Sans Symbols"/>
              <a:buChar char="▪"/>
            </a:pPr>
            <a:r>
              <a:rPr b="0" i="0" lang="it-IT" sz="2200" u="none" cap="none" strike="noStrike">
                <a:solidFill>
                  <a:srgbClr val="000000"/>
                </a:solidFill>
                <a:latin typeface="Calibri"/>
                <a:ea typeface="Calibri"/>
                <a:cs typeface="Calibri"/>
                <a:sym typeface="Calibri"/>
              </a:rPr>
              <a:t> Study plan</a:t>
            </a:r>
            <a:endParaRPr/>
          </a:p>
          <a:p>
            <a:pPr indent="-88900" lvl="2" marL="1143000" marR="0" rtl="0" algn="just">
              <a:spcBef>
                <a:spcPts val="0"/>
              </a:spcBef>
              <a:spcAft>
                <a:spcPts val="0"/>
              </a:spcAft>
              <a:buClr>
                <a:schemeClr val="dk1"/>
              </a:buClr>
              <a:buSzPts val="2200"/>
              <a:buFont typeface="Noto Sans Symbols"/>
              <a:buNone/>
            </a:pPr>
            <a:r>
              <a:t/>
            </a:r>
            <a:endParaRPr b="0" i="0" sz="2200" u="none" cap="none" strike="noStrike">
              <a:solidFill>
                <a:srgbClr val="000000"/>
              </a:solidFill>
              <a:latin typeface="Calibri"/>
              <a:ea typeface="Calibri"/>
              <a:cs typeface="Calibri"/>
              <a:sym typeface="Calibri"/>
            </a:endParaRPr>
          </a:p>
          <a:p>
            <a:pPr indent="-285750" lvl="1" marL="742950" marR="0" rtl="0" algn="l">
              <a:spcBef>
                <a:spcPts val="0"/>
              </a:spcBef>
              <a:spcAft>
                <a:spcPts val="0"/>
              </a:spcAft>
              <a:buClr>
                <a:srgbClr val="000000"/>
              </a:buClr>
              <a:buSzPts val="2200"/>
              <a:buFont typeface="Calibri"/>
              <a:buNone/>
            </a:pPr>
            <a:r>
              <a:rPr b="1" i="0" lang="it-IT" sz="2200" u="none" cap="none" strike="noStrike">
                <a:solidFill>
                  <a:srgbClr val="000000"/>
                </a:solidFill>
                <a:latin typeface="Calibri"/>
                <a:ea typeface="Calibri"/>
                <a:cs typeface="Calibri"/>
                <a:sym typeface="Calibri"/>
              </a:rPr>
              <a:t>HOW?</a:t>
            </a:r>
            <a:endParaRPr/>
          </a:p>
          <a:p>
            <a:pPr indent="0" lvl="1" marL="442594" marR="0" rtl="0" algn="l">
              <a:spcBef>
                <a:spcPts val="0"/>
              </a:spcBef>
              <a:spcAft>
                <a:spcPts val="0"/>
              </a:spcAft>
              <a:buClr>
                <a:srgbClr val="000000"/>
              </a:buClr>
              <a:buSzPts val="2200"/>
              <a:buFont typeface="Calibri"/>
              <a:buNone/>
            </a:pPr>
            <a:r>
              <a:rPr b="0" i="0" lang="it-IT" sz="2200" u="none" cap="none" strike="noStrike">
                <a:solidFill>
                  <a:srgbClr val="000000"/>
                </a:solidFill>
                <a:latin typeface="Calibri"/>
                <a:ea typeface="Calibri"/>
                <a:cs typeface="Calibri"/>
                <a:sym typeface="Calibri"/>
              </a:rPr>
              <a:t>Online (email/zoom) &amp; in presence helpdesk:</a:t>
            </a:r>
            <a:r>
              <a:rPr lang="it-IT" sz="2200">
                <a:latin typeface="Calibri"/>
                <a:ea typeface="Calibri"/>
                <a:cs typeface="Calibri"/>
                <a:sym typeface="Calibri"/>
              </a:rPr>
              <a:t> </a:t>
            </a:r>
            <a:r>
              <a:rPr lang="it-IT" sz="2200" u="sng">
                <a:solidFill>
                  <a:schemeClr val="hlink"/>
                </a:solidFill>
                <a:latin typeface="Calibri"/>
                <a:ea typeface="Calibri"/>
                <a:cs typeface="Calibri"/>
                <a:sym typeface="Calibri"/>
                <a:hlinkClick r:id="rId3"/>
              </a:rPr>
              <a:t>tutor.agrariamedicinaveterinaria@unipd.it</a:t>
            </a:r>
            <a:endParaRPr sz="2200">
              <a:solidFill>
                <a:srgbClr val="9B0014"/>
              </a:solidFill>
              <a:latin typeface="Calibri"/>
              <a:ea typeface="Calibri"/>
              <a:cs typeface="Calibri"/>
              <a:sym typeface="Calibri"/>
            </a:endParaRPr>
          </a:p>
          <a:p>
            <a:pPr indent="0" lvl="1" marL="442594" marR="0" rtl="0" algn="l">
              <a:spcBef>
                <a:spcPts val="0"/>
              </a:spcBef>
              <a:spcAft>
                <a:spcPts val="0"/>
              </a:spcAft>
              <a:buClr>
                <a:srgbClr val="000000"/>
              </a:buClr>
              <a:buSzPts val="2200"/>
              <a:buFont typeface="Calibri"/>
              <a:buNone/>
            </a:pPr>
            <a:r>
              <a:rPr lang="it-IT" sz="2200">
                <a:solidFill>
                  <a:schemeClr val="dk1"/>
                </a:solidFill>
                <a:latin typeface="Calibri"/>
                <a:ea typeface="Calibri"/>
                <a:cs typeface="Calibri"/>
                <a:sym typeface="Calibri"/>
              </a:rPr>
              <a:t>Timetable and contact at: </a:t>
            </a:r>
            <a:r>
              <a:rPr lang="it-IT" sz="2200" u="sng">
                <a:solidFill>
                  <a:schemeClr val="hlink"/>
                </a:solidFill>
                <a:latin typeface="Calibri"/>
                <a:ea typeface="Calibri"/>
                <a:cs typeface="Calibri"/>
                <a:sym typeface="Calibri"/>
                <a:hlinkClick r:id="rId4"/>
              </a:rPr>
              <a:t>https://www.agrariamedicinaveterinaria.unipd.it/scuola/contatti/tutorato</a:t>
            </a:r>
            <a:r>
              <a:rPr lang="it-IT" sz="2200">
                <a:solidFill>
                  <a:srgbClr val="9B0014"/>
                </a:solidFill>
                <a:latin typeface="Calibri"/>
                <a:ea typeface="Calibri"/>
                <a:cs typeface="Calibri"/>
                <a:sym typeface="Calibri"/>
              </a:rPr>
              <a:t> </a:t>
            </a:r>
            <a:endParaRPr sz="2200">
              <a:solidFill>
                <a:srgbClr val="9B0014"/>
              </a:solidFill>
              <a:latin typeface="Calibri"/>
              <a:ea typeface="Calibri"/>
              <a:cs typeface="Calibri"/>
              <a:sym typeface="Calibri"/>
            </a:endParaRPr>
          </a:p>
          <a:p>
            <a:pPr indent="0" lvl="1" marL="0" marR="0" rtl="0" algn="l">
              <a:spcBef>
                <a:spcPts val="0"/>
              </a:spcBef>
              <a:spcAft>
                <a:spcPts val="0"/>
              </a:spcAft>
              <a:buClr>
                <a:srgbClr val="000000"/>
              </a:buClr>
              <a:buSzPts val="2200"/>
              <a:buFont typeface="Calibri"/>
              <a:buNone/>
            </a:pPr>
            <a:r>
              <a:t/>
            </a:r>
            <a:endParaRPr sz="2200">
              <a:solidFill>
                <a:srgbClr val="9B0014"/>
              </a:solidFill>
              <a:latin typeface="Calibri"/>
              <a:ea typeface="Calibri"/>
              <a:cs typeface="Calibri"/>
              <a:sym typeface="Calibri"/>
            </a:endParaRPr>
          </a:p>
          <a:p>
            <a:pPr indent="0" lvl="1" marL="0" marR="0" rtl="0" algn="l">
              <a:spcBef>
                <a:spcPts val="0"/>
              </a:spcBef>
              <a:spcAft>
                <a:spcPts val="0"/>
              </a:spcAft>
              <a:buClr>
                <a:srgbClr val="000000"/>
              </a:buClr>
              <a:buSzPts val="2200"/>
              <a:buFont typeface="Calibri"/>
              <a:buNone/>
            </a:pPr>
            <a:r>
              <a:rPr lang="it-IT" sz="2200">
                <a:solidFill>
                  <a:srgbClr val="9B0014"/>
                </a:solidFill>
                <a:latin typeface="Calibri"/>
                <a:ea typeface="Calibri"/>
                <a:cs typeface="Calibri"/>
                <a:sym typeface="Calibri"/>
              </a:rPr>
              <a:t> </a:t>
            </a:r>
            <a:endParaRPr i="0" sz="3400" u="none" cap="none" strike="noStrike">
              <a:solidFill>
                <a:srgbClr val="C00000"/>
              </a:solidFill>
              <a:highlight>
                <a:srgbClr val="FFFF00"/>
              </a:highlight>
              <a:latin typeface="Calibri"/>
              <a:ea typeface="Calibri"/>
              <a:cs typeface="Calibri"/>
              <a:sym typeface="Calibri"/>
            </a:endParaRPr>
          </a:p>
        </p:txBody>
      </p:sp>
      <p:sp>
        <p:nvSpPr>
          <p:cNvPr id="476" name="Google Shape;476;g305bf509e71_0_487"/>
          <p:cNvSpPr/>
          <p:nvPr/>
        </p:nvSpPr>
        <p:spPr>
          <a:xfrm>
            <a:off x="5135033" y="260350"/>
            <a:ext cx="6530100" cy="523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lang="it-IT" sz="2800">
                <a:solidFill>
                  <a:schemeClr val="lt1"/>
                </a:solidFill>
                <a:latin typeface="Calibri"/>
                <a:ea typeface="Calibri"/>
                <a:cs typeface="Calibri"/>
                <a:sym typeface="Calibri"/>
              </a:rPr>
              <a:t>TUTORING OFFICE</a:t>
            </a:r>
            <a:endParaRPr/>
          </a:p>
        </p:txBody>
      </p:sp>
      <p:pic>
        <p:nvPicPr>
          <p:cNvPr id="477" name="Google Shape;477;g305bf509e71_0_487"/>
          <p:cNvPicPr preferRelativeResize="0"/>
          <p:nvPr/>
        </p:nvPicPr>
        <p:blipFill rotWithShape="1">
          <a:blip r:embed="rId5">
            <a:alphaModFix/>
          </a:blip>
          <a:srcRect b="0" l="13621" r="0" t="0"/>
          <a:stretch/>
        </p:blipFill>
        <p:spPr>
          <a:xfrm>
            <a:off x="7262316" y="2531106"/>
            <a:ext cx="4613504" cy="27124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305bf509e71_0_494"/>
          <p:cNvSpPr/>
          <p:nvPr/>
        </p:nvSpPr>
        <p:spPr>
          <a:xfrm>
            <a:off x="5135033" y="260350"/>
            <a:ext cx="6530100" cy="523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chemeClr val="lt1"/>
              </a:buClr>
              <a:buSzPts val="2800"/>
              <a:buFont typeface="Calibri"/>
              <a:buNone/>
            </a:pPr>
            <a:r>
              <a:rPr b="1" lang="it-IT" sz="2800">
                <a:solidFill>
                  <a:schemeClr val="lt1"/>
                </a:solidFill>
                <a:latin typeface="Calibri"/>
                <a:ea typeface="Calibri"/>
                <a:cs typeface="Calibri"/>
                <a:sym typeface="Calibri"/>
              </a:rPr>
              <a:t>DEPARTMENTAL OFFICES</a:t>
            </a:r>
            <a:endParaRPr b="1" sz="3200">
              <a:solidFill>
                <a:schemeClr val="lt1"/>
              </a:solidFill>
              <a:latin typeface="Arial"/>
              <a:ea typeface="Arial"/>
              <a:cs typeface="Arial"/>
              <a:sym typeface="Arial"/>
            </a:endParaRPr>
          </a:p>
        </p:txBody>
      </p:sp>
      <p:sp>
        <p:nvSpPr>
          <p:cNvPr id="484" name="Google Shape;484;g305bf509e71_0_494"/>
          <p:cNvSpPr/>
          <p:nvPr/>
        </p:nvSpPr>
        <p:spPr>
          <a:xfrm>
            <a:off x="482433" y="1370400"/>
            <a:ext cx="11048700" cy="10077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2200">
                <a:solidFill>
                  <a:schemeClr val="dk1"/>
                </a:solidFill>
                <a:latin typeface="Calibri"/>
                <a:ea typeface="Calibri"/>
                <a:cs typeface="Calibri"/>
                <a:sym typeface="Calibri"/>
              </a:rPr>
              <a:t>School Office </a:t>
            </a:r>
            <a:endParaRPr b="1" sz="2200">
              <a:solidFill>
                <a:schemeClr val="dk1"/>
              </a:solidFill>
              <a:latin typeface="Calibri"/>
              <a:ea typeface="Calibri"/>
              <a:cs typeface="Calibri"/>
              <a:sym typeface="Calibri"/>
            </a:endParaRPr>
          </a:p>
          <a:p>
            <a:pPr indent="0" lvl="0" marL="0" marR="0" rtl="0" algn="l">
              <a:spcBef>
                <a:spcPts val="0"/>
              </a:spcBef>
              <a:spcAft>
                <a:spcPts val="0"/>
              </a:spcAft>
              <a:buNone/>
            </a:pPr>
            <a:r>
              <a:rPr lang="it-IT" sz="2200" u="sng">
                <a:solidFill>
                  <a:schemeClr val="hlink"/>
                </a:solidFill>
                <a:latin typeface="Calibri"/>
                <a:ea typeface="Calibri"/>
                <a:cs typeface="Calibri"/>
                <a:sym typeface="Calibri"/>
                <a:hlinkClick r:id="rId3"/>
              </a:rPr>
              <a:t>agraria.medicinaveterinaria@unipd.it</a:t>
            </a:r>
            <a:r>
              <a:rPr lang="it-IT" sz="2200">
                <a:solidFill>
                  <a:srgbClr val="9B0014"/>
                </a:solidFill>
                <a:latin typeface="Calibri"/>
                <a:ea typeface="Calibri"/>
                <a:cs typeface="Calibri"/>
                <a:sym typeface="Calibri"/>
              </a:rPr>
              <a:t> </a:t>
            </a:r>
            <a:endParaRPr b="1" sz="2200">
              <a:solidFill>
                <a:schemeClr val="dk1"/>
              </a:solidFill>
              <a:latin typeface="Calibri"/>
              <a:ea typeface="Calibri"/>
              <a:cs typeface="Calibri"/>
              <a:sym typeface="Calibri"/>
            </a:endParaRPr>
          </a:p>
        </p:txBody>
      </p:sp>
      <p:sp>
        <p:nvSpPr>
          <p:cNvPr id="485" name="Google Shape;485;g305bf509e71_0_494"/>
          <p:cNvSpPr/>
          <p:nvPr/>
        </p:nvSpPr>
        <p:spPr>
          <a:xfrm>
            <a:off x="482433" y="2784350"/>
            <a:ext cx="11048700" cy="11667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2200">
                <a:solidFill>
                  <a:schemeClr val="dk1"/>
                </a:solidFill>
                <a:highlight>
                  <a:srgbClr val="F2F2F2"/>
                </a:highlight>
                <a:latin typeface="Calibri"/>
                <a:ea typeface="Calibri"/>
                <a:cs typeface="Calibri"/>
                <a:sym typeface="Calibri"/>
              </a:rPr>
              <a:t>Career Service Office</a:t>
            </a:r>
            <a:endParaRPr b="1" sz="2200">
              <a:solidFill>
                <a:schemeClr val="dk1"/>
              </a:solidFill>
              <a:latin typeface="Calibri"/>
              <a:ea typeface="Calibri"/>
              <a:cs typeface="Calibri"/>
              <a:sym typeface="Calibri"/>
            </a:endParaRPr>
          </a:p>
          <a:p>
            <a:pPr indent="0" lvl="0" marL="0" marR="0" rtl="0" algn="l">
              <a:spcBef>
                <a:spcPts val="0"/>
              </a:spcBef>
              <a:spcAft>
                <a:spcPts val="0"/>
              </a:spcAft>
              <a:buNone/>
            </a:pPr>
            <a:r>
              <a:rPr lang="it-IT" sz="2200" u="sng">
                <a:solidFill>
                  <a:schemeClr val="hlink"/>
                </a:solidFill>
                <a:highlight>
                  <a:srgbClr val="F2F2F2"/>
                </a:highlight>
                <a:latin typeface="Calibri"/>
                <a:ea typeface="Calibri"/>
                <a:cs typeface="Calibri"/>
                <a:sym typeface="Calibri"/>
                <a:hlinkClick r:id="rId4"/>
              </a:rPr>
              <a:t>silvia.begni@unipd.it</a:t>
            </a:r>
            <a:endParaRPr sz="2200" u="sng">
              <a:solidFill>
                <a:srgbClr val="484F59"/>
              </a:solidFill>
              <a:highlight>
                <a:srgbClr val="F2F2F2"/>
              </a:highlight>
              <a:latin typeface="Calibri"/>
              <a:ea typeface="Calibri"/>
              <a:cs typeface="Calibri"/>
              <a:sym typeface="Calibri"/>
            </a:endParaRPr>
          </a:p>
          <a:p>
            <a:pPr indent="0" lvl="0" marL="0" marR="0" rtl="0" algn="l">
              <a:spcBef>
                <a:spcPts val="0"/>
              </a:spcBef>
              <a:spcAft>
                <a:spcPts val="0"/>
              </a:spcAft>
              <a:buNone/>
            </a:pPr>
            <a:r>
              <a:rPr lang="it-IT" sz="2200" u="sng">
                <a:solidFill>
                  <a:srgbClr val="C00000"/>
                </a:solidFill>
                <a:highlight>
                  <a:srgbClr val="F2F2F2"/>
                </a:highlight>
                <a:latin typeface="Calibri"/>
                <a:ea typeface="Calibri"/>
                <a:cs typeface="Calibri"/>
                <a:sym typeface="Calibri"/>
              </a:rPr>
              <a:t>stage@unipd.it</a:t>
            </a:r>
            <a:endParaRPr b="1" sz="2200" u="sng">
              <a:solidFill>
                <a:srgbClr val="C00000"/>
              </a:solidFill>
              <a:latin typeface="Calibri"/>
              <a:ea typeface="Calibri"/>
              <a:cs typeface="Calibri"/>
              <a:sym typeface="Calibri"/>
            </a:endParaRPr>
          </a:p>
          <a:p>
            <a:pPr indent="0" lvl="0" marL="0" marR="0" rtl="0" algn="just">
              <a:spcBef>
                <a:spcPts val="0"/>
              </a:spcBef>
              <a:spcAft>
                <a:spcPts val="0"/>
              </a:spcAft>
              <a:buNone/>
            </a:pPr>
            <a:r>
              <a:t/>
            </a:r>
            <a:endParaRPr b="0" sz="1600">
              <a:solidFill>
                <a:schemeClr val="dk1"/>
              </a:solidFill>
              <a:latin typeface="Calibri"/>
              <a:ea typeface="Calibri"/>
              <a:cs typeface="Calibri"/>
              <a:sym typeface="Calibri"/>
            </a:endParaRPr>
          </a:p>
        </p:txBody>
      </p:sp>
      <p:sp>
        <p:nvSpPr>
          <p:cNvPr id="486" name="Google Shape;486;g305bf509e71_0_494"/>
          <p:cNvSpPr/>
          <p:nvPr/>
        </p:nvSpPr>
        <p:spPr>
          <a:xfrm>
            <a:off x="482433" y="4246050"/>
            <a:ext cx="11138100" cy="10077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2200">
                <a:solidFill>
                  <a:schemeClr val="dk1"/>
                </a:solidFill>
                <a:latin typeface="Calibri"/>
                <a:ea typeface="Calibri"/>
                <a:cs typeface="Calibri"/>
                <a:sym typeface="Calibri"/>
              </a:rPr>
              <a:t>Projects and Mobility Office - Agripolis Campus</a:t>
            </a:r>
            <a:endParaRPr b="1" sz="2200">
              <a:solidFill>
                <a:schemeClr val="dk1"/>
              </a:solidFill>
              <a:latin typeface="Calibri"/>
              <a:ea typeface="Calibri"/>
              <a:cs typeface="Calibri"/>
              <a:sym typeface="Calibri"/>
            </a:endParaRPr>
          </a:p>
          <a:p>
            <a:pPr indent="0" lvl="0" marL="0" marR="0" rtl="0" algn="just">
              <a:spcBef>
                <a:spcPts val="0"/>
              </a:spcBef>
              <a:spcAft>
                <a:spcPts val="0"/>
              </a:spcAft>
              <a:buNone/>
            </a:pPr>
            <a:r>
              <a:rPr lang="it-IT" sz="2200" u="sng">
                <a:solidFill>
                  <a:schemeClr val="hlink"/>
                </a:solidFill>
                <a:latin typeface="Calibri"/>
                <a:ea typeface="Calibri"/>
                <a:cs typeface="Calibri"/>
                <a:sym typeface="Calibri"/>
                <a:hlinkClick r:id="rId5"/>
              </a:rPr>
              <a:t>erasmus.agripolis@unipd.it</a:t>
            </a:r>
            <a:endParaRPr sz="2200">
              <a:solidFill>
                <a:srgbClr val="C00000"/>
              </a:solidFill>
              <a:latin typeface="Calibri"/>
              <a:ea typeface="Calibri"/>
              <a:cs typeface="Calibri"/>
              <a:sym typeface="Calibri"/>
            </a:endParaRPr>
          </a:p>
          <a:p>
            <a:pPr indent="0" lvl="0" marL="0" marR="0" rtl="0" algn="just">
              <a:spcBef>
                <a:spcPts val="0"/>
              </a:spcBef>
              <a:spcAft>
                <a:spcPts val="0"/>
              </a:spcAft>
              <a:buNone/>
            </a:pPr>
            <a:r>
              <a:t/>
            </a:r>
            <a:endParaRPr b="1" sz="2900">
              <a:solidFill>
                <a:srgbClr val="C00000"/>
              </a:solidFill>
              <a:latin typeface="Calibri"/>
              <a:ea typeface="Calibri"/>
              <a:cs typeface="Calibri"/>
              <a:sym typeface="Calibri"/>
            </a:endParaRPr>
          </a:p>
        </p:txBody>
      </p:sp>
      <p:sp>
        <p:nvSpPr>
          <p:cNvPr id="487" name="Google Shape;487;g305bf509e71_0_494"/>
          <p:cNvSpPr/>
          <p:nvPr/>
        </p:nvSpPr>
        <p:spPr>
          <a:xfrm>
            <a:off x="482600" y="5548725"/>
            <a:ext cx="11138100" cy="9168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it-IT" sz="2200">
                <a:solidFill>
                  <a:schemeClr val="dk1"/>
                </a:solidFill>
                <a:latin typeface="Calibri"/>
                <a:ea typeface="Calibri"/>
                <a:cs typeface="Calibri"/>
                <a:sym typeface="Calibri"/>
              </a:rPr>
              <a:t>School </a:t>
            </a:r>
            <a:r>
              <a:rPr b="1" lang="it-IT" sz="2200">
                <a:solidFill>
                  <a:schemeClr val="dk1"/>
                </a:solidFill>
                <a:highlight>
                  <a:srgbClr val="FFFFFF"/>
                </a:highlight>
                <a:latin typeface="Calibri"/>
                <a:ea typeface="Calibri"/>
                <a:cs typeface="Calibri"/>
                <a:sym typeface="Calibri"/>
              </a:rPr>
              <a:t>of Agricultural Sciences and Veterinary Medicine </a:t>
            </a:r>
            <a:r>
              <a:rPr b="1" lang="it-IT" sz="2200">
                <a:solidFill>
                  <a:schemeClr val="dk1"/>
                </a:solidFill>
                <a:latin typeface="Calibri"/>
                <a:ea typeface="Calibri"/>
                <a:cs typeface="Calibri"/>
                <a:sym typeface="Calibri"/>
              </a:rPr>
              <a:t>Website </a:t>
            </a:r>
            <a:r>
              <a:rPr b="1" lang="it-IT" sz="2200">
                <a:latin typeface="Calibri"/>
                <a:ea typeface="Calibri"/>
                <a:cs typeface="Calibri"/>
                <a:sym typeface="Calibri"/>
              </a:rPr>
              <a:t> </a:t>
            </a:r>
            <a:endParaRPr b="1" sz="2200">
              <a:latin typeface="Calibri"/>
              <a:ea typeface="Calibri"/>
              <a:cs typeface="Calibri"/>
              <a:sym typeface="Calibri"/>
            </a:endParaRPr>
          </a:p>
          <a:p>
            <a:pPr indent="0" lvl="0" marL="0" marR="0" rtl="0" algn="l">
              <a:spcBef>
                <a:spcPts val="0"/>
              </a:spcBef>
              <a:spcAft>
                <a:spcPts val="0"/>
              </a:spcAft>
              <a:buNone/>
            </a:pPr>
            <a:r>
              <a:rPr lang="it-IT" sz="2200" u="sng">
                <a:solidFill>
                  <a:schemeClr val="hlink"/>
                </a:solidFill>
                <a:latin typeface="Calibri"/>
                <a:ea typeface="Calibri"/>
                <a:cs typeface="Calibri"/>
                <a:sym typeface="Calibri"/>
                <a:hlinkClick r:id="rId6"/>
              </a:rPr>
              <a:t>https://www.agrariamedicinaveterinaria.unipd.it/en/</a:t>
            </a:r>
            <a:endParaRPr sz="2200">
              <a:latin typeface="Calibri"/>
              <a:ea typeface="Calibri"/>
              <a:cs typeface="Calibri"/>
              <a:sym typeface="Calibri"/>
            </a:endParaRPr>
          </a:p>
          <a:p>
            <a:pPr indent="0" lvl="0" marL="0" marR="0" rtl="0" algn="just">
              <a:spcBef>
                <a:spcPts val="0"/>
              </a:spcBef>
              <a:spcAft>
                <a:spcPts val="0"/>
              </a:spcAft>
              <a:buNone/>
            </a:pPr>
            <a:r>
              <a:t/>
            </a:r>
            <a:endParaRPr b="1" sz="1800">
              <a:solidFill>
                <a:schemeClr val="dk1"/>
              </a:solidFill>
              <a:latin typeface="Calibri"/>
              <a:ea typeface="Calibri"/>
              <a:cs typeface="Calibri"/>
              <a:sym typeface="Calibri"/>
            </a:endParaRPr>
          </a:p>
        </p:txBody>
      </p:sp>
      <p:pic>
        <p:nvPicPr>
          <p:cNvPr id="488" name="Google Shape;488;g305bf509e71_0_494"/>
          <p:cNvPicPr preferRelativeResize="0"/>
          <p:nvPr/>
        </p:nvPicPr>
        <p:blipFill>
          <a:blip r:embed="rId7">
            <a:alphaModFix/>
          </a:blip>
          <a:stretch>
            <a:fillRect/>
          </a:stretch>
        </p:blipFill>
        <p:spPr>
          <a:xfrm>
            <a:off x="9600133" y="4291450"/>
            <a:ext cx="916875" cy="916875"/>
          </a:xfrm>
          <a:prstGeom prst="rect">
            <a:avLst/>
          </a:prstGeom>
          <a:noFill/>
          <a:ln>
            <a:noFill/>
          </a:ln>
        </p:spPr>
      </p:pic>
      <p:pic>
        <p:nvPicPr>
          <p:cNvPr id="489" name="Google Shape;489;g305bf509e71_0_494"/>
          <p:cNvPicPr preferRelativeResize="0"/>
          <p:nvPr/>
        </p:nvPicPr>
        <p:blipFill>
          <a:blip r:embed="rId8">
            <a:alphaModFix/>
          </a:blip>
          <a:stretch>
            <a:fillRect/>
          </a:stretch>
        </p:blipFill>
        <p:spPr>
          <a:xfrm>
            <a:off x="9371633" y="1303725"/>
            <a:ext cx="1007700" cy="1007700"/>
          </a:xfrm>
          <a:prstGeom prst="rect">
            <a:avLst/>
          </a:prstGeom>
          <a:noFill/>
          <a:ln>
            <a:noFill/>
          </a:ln>
        </p:spPr>
      </p:pic>
      <p:pic>
        <p:nvPicPr>
          <p:cNvPr id="490" name="Google Shape;490;g305bf509e71_0_494"/>
          <p:cNvPicPr preferRelativeResize="0"/>
          <p:nvPr/>
        </p:nvPicPr>
        <p:blipFill>
          <a:blip r:embed="rId9">
            <a:alphaModFix/>
          </a:blip>
          <a:stretch>
            <a:fillRect/>
          </a:stretch>
        </p:blipFill>
        <p:spPr>
          <a:xfrm>
            <a:off x="9227382" y="2876337"/>
            <a:ext cx="1224074" cy="916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30214803130_0_345"/>
          <p:cNvSpPr txBox="1"/>
          <p:nvPr>
            <p:ph type="ctrTitle"/>
          </p:nvPr>
        </p:nvSpPr>
        <p:spPr>
          <a:xfrm>
            <a:off x="1547543" y="412890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Arial"/>
              <a:buNone/>
            </a:pPr>
            <a:r>
              <a:rPr b="1" lang="it-IT" sz="4200"/>
              <a:t>LIVING THE CAMPUS &amp; THE CITY</a:t>
            </a:r>
            <a:endParaRPr>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05bf509e71_0_635"/>
          <p:cNvSpPr txBox="1"/>
          <p:nvPr/>
        </p:nvSpPr>
        <p:spPr>
          <a:xfrm>
            <a:off x="5327915" y="0"/>
            <a:ext cx="6336900" cy="980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Calibri"/>
              <a:buNone/>
            </a:pPr>
            <a:r>
              <a:rPr b="0" i="0" lang="it-IT" sz="2800" u="none" cap="none" strike="noStrike">
                <a:solidFill>
                  <a:schemeClr val="lt1"/>
                </a:solidFill>
                <a:latin typeface="Calibri"/>
                <a:ea typeface="Calibri"/>
                <a:cs typeface="Calibri"/>
                <a:sym typeface="Calibri"/>
              </a:rPr>
              <a:t>CAMPUS</a:t>
            </a:r>
            <a:endParaRPr b="0" i="0" sz="2800" u="none" cap="none" strike="noStrike">
              <a:solidFill>
                <a:schemeClr val="lt1"/>
              </a:solidFill>
              <a:latin typeface="Calibri"/>
              <a:ea typeface="Calibri"/>
              <a:cs typeface="Calibri"/>
              <a:sym typeface="Calibri"/>
            </a:endParaRPr>
          </a:p>
        </p:txBody>
      </p:sp>
      <p:sp>
        <p:nvSpPr>
          <p:cNvPr id="502" name="Google Shape;502;g305bf509e71_0_635"/>
          <p:cNvSpPr txBox="1"/>
          <p:nvPr/>
        </p:nvSpPr>
        <p:spPr>
          <a:xfrm>
            <a:off x="335360" y="1268760"/>
            <a:ext cx="4800300" cy="6480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503" name="Google Shape;503;g305bf509e71_0_635"/>
          <p:cNvSpPr txBox="1"/>
          <p:nvPr/>
        </p:nvSpPr>
        <p:spPr>
          <a:xfrm>
            <a:off x="228600" y="980700"/>
            <a:ext cx="11734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rgbClr val="960000"/>
                </a:solidFill>
                <a:latin typeface="Calibri"/>
                <a:ea typeface="Calibri"/>
                <a:cs typeface="Calibri"/>
                <a:sym typeface="Calibri"/>
              </a:rPr>
              <a:t>AGRIPOLIS CAMPUS </a:t>
            </a:r>
            <a:r>
              <a:rPr b="1" i="0" lang="it-IT" sz="1800" u="none" cap="none" strike="noStrike">
                <a:solidFill>
                  <a:srgbClr val="A61C00"/>
                </a:solidFill>
                <a:latin typeface="Calibri"/>
                <a:ea typeface="Calibri"/>
                <a:cs typeface="Calibri"/>
                <a:sym typeface="Calibri"/>
              </a:rPr>
              <a:t>Viale dell’Università n. 16 – 35020 Legnaro – Agripolis - Padova</a:t>
            </a:r>
            <a:endParaRPr b="1" i="0" sz="1400" u="none" cap="none" strike="noStrike">
              <a:solidFill>
                <a:srgbClr val="960000"/>
              </a:solidFill>
              <a:latin typeface="Calibri"/>
              <a:ea typeface="Calibri"/>
              <a:cs typeface="Calibri"/>
              <a:sym typeface="Calibri"/>
            </a:endParaRPr>
          </a:p>
        </p:txBody>
      </p:sp>
      <p:pic>
        <p:nvPicPr>
          <p:cNvPr id="504" name="Google Shape;504;g305bf509e71_0_635"/>
          <p:cNvPicPr preferRelativeResize="0"/>
          <p:nvPr/>
        </p:nvPicPr>
        <p:blipFill>
          <a:blip r:embed="rId3">
            <a:alphaModFix/>
          </a:blip>
          <a:stretch>
            <a:fillRect/>
          </a:stretch>
        </p:blipFill>
        <p:spPr>
          <a:xfrm>
            <a:off x="1471083" y="1442400"/>
            <a:ext cx="8561650" cy="53689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g305bf509e71_0_642"/>
          <p:cNvPicPr preferRelativeResize="0"/>
          <p:nvPr>
            <p:ph idx="1" type="body"/>
          </p:nvPr>
        </p:nvPicPr>
        <p:blipFill rotWithShape="1">
          <a:blip r:embed="rId3">
            <a:alphaModFix/>
          </a:blip>
          <a:srcRect b="7105" l="28173" r="18204" t="14548"/>
          <a:stretch/>
        </p:blipFill>
        <p:spPr>
          <a:xfrm>
            <a:off x="6455577" y="2582992"/>
            <a:ext cx="5736300" cy="3582300"/>
          </a:xfrm>
          <a:prstGeom prst="rect">
            <a:avLst/>
          </a:prstGeom>
          <a:noFill/>
          <a:ln>
            <a:noFill/>
          </a:ln>
        </p:spPr>
      </p:pic>
      <p:pic>
        <p:nvPicPr>
          <p:cNvPr id="510" name="Google Shape;510;g305bf509e71_0_642"/>
          <p:cNvPicPr preferRelativeResize="0"/>
          <p:nvPr/>
        </p:nvPicPr>
        <p:blipFill rotWithShape="1">
          <a:blip r:embed="rId4">
            <a:alphaModFix/>
          </a:blip>
          <a:srcRect b="5607" l="6381" r="58479" t="37924"/>
          <a:stretch/>
        </p:blipFill>
        <p:spPr>
          <a:xfrm>
            <a:off x="-1" y="3540723"/>
            <a:ext cx="6096004" cy="3317276"/>
          </a:xfrm>
          <a:prstGeom prst="rect">
            <a:avLst/>
          </a:prstGeom>
          <a:noFill/>
          <a:ln>
            <a:noFill/>
          </a:ln>
        </p:spPr>
      </p:pic>
      <p:pic>
        <p:nvPicPr>
          <p:cNvPr descr="Trasporto pubblico e impianti - marmox.to.it" id="511" name="Google Shape;511;g305bf509e71_0_642"/>
          <p:cNvPicPr preferRelativeResize="0"/>
          <p:nvPr/>
        </p:nvPicPr>
        <p:blipFill rotWithShape="1">
          <a:blip r:embed="rId5">
            <a:alphaModFix/>
          </a:blip>
          <a:srcRect b="0" l="0" r="0" t="0"/>
          <a:stretch/>
        </p:blipFill>
        <p:spPr>
          <a:xfrm>
            <a:off x="126403" y="995740"/>
            <a:ext cx="1296144" cy="940875"/>
          </a:xfrm>
          <a:prstGeom prst="rect">
            <a:avLst/>
          </a:prstGeom>
          <a:noFill/>
          <a:ln>
            <a:noFill/>
          </a:ln>
        </p:spPr>
      </p:pic>
      <p:pic>
        <p:nvPicPr>
          <p:cNvPr id="512" name="Google Shape;512;g305bf509e71_0_642"/>
          <p:cNvPicPr preferRelativeResize="0"/>
          <p:nvPr/>
        </p:nvPicPr>
        <p:blipFill rotWithShape="1">
          <a:blip r:embed="rId6">
            <a:alphaModFix/>
          </a:blip>
          <a:srcRect b="19450" l="27080" r="37590" t="27681"/>
          <a:stretch/>
        </p:blipFill>
        <p:spPr>
          <a:xfrm>
            <a:off x="1894407" y="995740"/>
            <a:ext cx="4561170" cy="2577276"/>
          </a:xfrm>
          <a:prstGeom prst="rect">
            <a:avLst/>
          </a:prstGeom>
          <a:noFill/>
          <a:ln>
            <a:noFill/>
          </a:ln>
        </p:spPr>
      </p:pic>
      <p:pic>
        <p:nvPicPr>
          <p:cNvPr descr="Come fotografare una bicicletta da passeggio" id="513" name="Google Shape;513;g305bf509e71_0_642"/>
          <p:cNvPicPr preferRelativeResize="0"/>
          <p:nvPr/>
        </p:nvPicPr>
        <p:blipFill rotWithShape="1">
          <a:blip r:embed="rId7">
            <a:alphaModFix/>
          </a:blip>
          <a:srcRect b="0" l="0" r="0" t="0"/>
          <a:stretch/>
        </p:blipFill>
        <p:spPr>
          <a:xfrm>
            <a:off x="9152819" y="1337971"/>
            <a:ext cx="1995479" cy="1197288"/>
          </a:xfrm>
          <a:prstGeom prst="rect">
            <a:avLst/>
          </a:prstGeom>
          <a:noFill/>
          <a:ln>
            <a:noFill/>
          </a:ln>
        </p:spPr>
      </p:pic>
      <p:sp>
        <p:nvSpPr>
          <p:cNvPr id="514" name="Google Shape;514;g305bf509e71_0_642"/>
          <p:cNvSpPr txBox="1"/>
          <p:nvPr/>
        </p:nvSpPr>
        <p:spPr>
          <a:xfrm>
            <a:off x="126403" y="2092338"/>
            <a:ext cx="16797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Calibri"/>
                <a:ea typeface="Calibri"/>
                <a:cs typeface="Calibri"/>
                <a:sym typeface="Calibri"/>
              </a:rPr>
              <a:t>Bus Lines e003/e005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it-IT" sz="1400" u="none" cap="none" strike="noStrike">
                <a:solidFill>
                  <a:schemeClr val="dk1"/>
                </a:solidFill>
                <a:latin typeface="Calibri"/>
                <a:ea typeface="Calibri"/>
                <a:cs typeface="Calibri"/>
                <a:sym typeface="Calibri"/>
              </a:rPr>
              <a:t>(every 15 mins from Padova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it-IT" sz="1400" u="none" cap="none" strike="noStrike">
                <a:solidFill>
                  <a:schemeClr val="dk1"/>
                </a:solidFill>
                <a:latin typeface="Calibri"/>
                <a:ea typeface="Calibri"/>
                <a:cs typeface="Calibri"/>
                <a:sym typeface="Calibri"/>
              </a:rPr>
              <a:t>Bus Station) </a:t>
            </a:r>
            <a:endParaRPr b="0" i="1" sz="1400" u="none" cap="none" strike="noStrike">
              <a:solidFill>
                <a:schemeClr val="dk1"/>
              </a:solidFill>
              <a:latin typeface="Calibri"/>
              <a:ea typeface="Calibri"/>
              <a:cs typeface="Calibri"/>
              <a:sym typeface="Calibri"/>
            </a:endParaRPr>
          </a:p>
        </p:txBody>
      </p:sp>
      <p:sp>
        <p:nvSpPr>
          <p:cNvPr id="515" name="Google Shape;515;g305bf509e71_0_642"/>
          <p:cNvSpPr txBox="1"/>
          <p:nvPr/>
        </p:nvSpPr>
        <p:spPr>
          <a:xfrm>
            <a:off x="7040584" y="1382663"/>
            <a:ext cx="21123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Calibri"/>
                <a:ea typeface="Calibri"/>
                <a:cs typeface="Calibri"/>
                <a:sym typeface="Calibri"/>
              </a:rPr>
              <a:t>About 35 mins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1"/>
                </a:solidFill>
                <a:latin typeface="Calibri"/>
                <a:ea typeface="Calibri"/>
                <a:cs typeface="Calibri"/>
                <a:sym typeface="Calibri"/>
              </a:rPr>
              <a:t>by bike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it-IT" sz="1600" u="none" cap="none" strike="noStrike">
                <a:solidFill>
                  <a:schemeClr val="dk1"/>
                </a:solidFill>
                <a:latin typeface="Calibri"/>
                <a:ea typeface="Calibri"/>
                <a:cs typeface="Calibri"/>
                <a:sym typeface="Calibri"/>
              </a:rPr>
              <a:t>from Padova City Center</a:t>
            </a:r>
            <a:endParaRPr b="0" i="1" sz="16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p14:dur="11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305bf509e71_0_652"/>
          <p:cNvSpPr txBox="1"/>
          <p:nvPr/>
        </p:nvSpPr>
        <p:spPr>
          <a:xfrm>
            <a:off x="0" y="-100012"/>
            <a:ext cx="12206700" cy="13683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SigilloLogoLAST_WhiteOK" id="522" name="Google Shape;522;g305bf509e71_0_652"/>
          <p:cNvPicPr preferRelativeResize="0"/>
          <p:nvPr/>
        </p:nvPicPr>
        <p:blipFill rotWithShape="1">
          <a:blip r:embed="rId3">
            <a:alphaModFix/>
          </a:blip>
          <a:srcRect b="0" l="0" r="0" t="0"/>
          <a:stretch/>
        </p:blipFill>
        <p:spPr>
          <a:xfrm>
            <a:off x="245533" y="96837"/>
            <a:ext cx="2300286" cy="1028700"/>
          </a:xfrm>
          <a:prstGeom prst="rect">
            <a:avLst/>
          </a:prstGeom>
          <a:noFill/>
          <a:ln>
            <a:noFill/>
          </a:ln>
        </p:spPr>
      </p:pic>
      <p:sp>
        <p:nvSpPr>
          <p:cNvPr id="523" name="Google Shape;523;g305bf509e71_0_652"/>
          <p:cNvSpPr txBox="1"/>
          <p:nvPr/>
        </p:nvSpPr>
        <p:spPr>
          <a:xfrm>
            <a:off x="239183" y="1511300"/>
            <a:ext cx="245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524" name="Google Shape;524;g305bf509e71_0_652"/>
          <p:cNvSpPr txBox="1"/>
          <p:nvPr/>
        </p:nvSpPr>
        <p:spPr>
          <a:xfrm>
            <a:off x="5520400" y="482571"/>
            <a:ext cx="66717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 GETTING AROUND </a:t>
            </a:r>
            <a:r>
              <a:rPr b="1" lang="it-IT" sz="2800">
                <a:solidFill>
                  <a:srgbClr val="FFFFFF"/>
                </a:solidFill>
              </a:rPr>
              <a:t>IN THE CITY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Arial"/>
              <a:ea typeface="Arial"/>
              <a:cs typeface="Arial"/>
              <a:sym typeface="Arial"/>
            </a:endParaRPr>
          </a:p>
        </p:txBody>
      </p:sp>
      <p:sp>
        <p:nvSpPr>
          <p:cNvPr id="525" name="Google Shape;525;g305bf509e71_0_652"/>
          <p:cNvSpPr txBox="1"/>
          <p:nvPr/>
        </p:nvSpPr>
        <p:spPr>
          <a:xfrm>
            <a:off x="239183" y="1542050"/>
            <a:ext cx="11764500" cy="384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1" lang="it-IT" sz="1900" u="none" cap="none" strike="noStrike">
                <a:solidFill>
                  <a:srgbClr val="000000"/>
                </a:solidFill>
                <a:latin typeface="Arial"/>
                <a:ea typeface="Arial"/>
                <a:cs typeface="Arial"/>
                <a:sym typeface="Arial"/>
              </a:rPr>
              <a:t>The University promotes various initiatives in order to improve sustainable transport in urban areas.</a:t>
            </a:r>
            <a:endParaRPr b="0" i="1" sz="1300" u="none" cap="none" strike="noStrike">
              <a:solidFill>
                <a:srgbClr val="000000"/>
              </a:solidFill>
              <a:latin typeface="Arial"/>
              <a:ea typeface="Arial"/>
              <a:cs typeface="Arial"/>
              <a:sym typeface="Arial"/>
            </a:endParaRPr>
          </a:p>
        </p:txBody>
      </p:sp>
      <p:sp>
        <p:nvSpPr>
          <p:cNvPr id="526" name="Google Shape;526;g305bf509e71_0_652"/>
          <p:cNvSpPr txBox="1"/>
          <p:nvPr/>
        </p:nvSpPr>
        <p:spPr>
          <a:xfrm>
            <a:off x="1779057" y="2312637"/>
            <a:ext cx="100881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it-IT" sz="1800" u="none" cap="none" strike="noStrike">
                <a:solidFill>
                  <a:srgbClr val="000000"/>
                </a:solidFill>
                <a:latin typeface="Arial"/>
                <a:ea typeface="Arial"/>
                <a:cs typeface="Arial"/>
                <a:sym typeface="Arial"/>
              </a:rPr>
              <a:t>City buses and tram: </a:t>
            </a:r>
            <a:r>
              <a:rPr b="0" i="0" lang="it-IT" sz="1800" u="none" cap="none" strike="noStrike">
                <a:solidFill>
                  <a:srgbClr val="000000"/>
                </a:solidFill>
                <a:latin typeface="Arial"/>
                <a:ea typeface="Arial"/>
                <a:cs typeface="Arial"/>
                <a:sym typeface="Arial"/>
              </a:rPr>
              <a:t>Tickets can be bought at </a:t>
            </a:r>
            <a:r>
              <a:rPr b="0" i="1" lang="it-IT" sz="1800" u="none" cap="none" strike="noStrike">
                <a:solidFill>
                  <a:srgbClr val="000000"/>
                </a:solidFill>
                <a:latin typeface="Arial"/>
                <a:ea typeface="Arial"/>
                <a:cs typeface="Arial"/>
                <a:sym typeface="Arial"/>
              </a:rPr>
              <a:t>edicole</a:t>
            </a:r>
            <a:r>
              <a:rPr b="0" i="0" lang="it-IT" sz="1800" u="none" cap="none" strike="noStrike">
                <a:solidFill>
                  <a:srgbClr val="000000"/>
                </a:solidFill>
                <a:latin typeface="Arial"/>
                <a:ea typeface="Arial"/>
                <a:cs typeface="Arial"/>
                <a:sym typeface="Arial"/>
              </a:rPr>
              <a:t> (newsagents), </a:t>
            </a:r>
            <a:r>
              <a:rPr b="0" i="1" lang="it-IT" sz="1800" u="none" cap="none" strike="noStrike">
                <a:solidFill>
                  <a:srgbClr val="000000"/>
                </a:solidFill>
                <a:latin typeface="Arial"/>
                <a:ea typeface="Arial"/>
                <a:cs typeface="Arial"/>
                <a:sym typeface="Arial"/>
              </a:rPr>
              <a:t>tabaccherie</a:t>
            </a:r>
            <a:r>
              <a:rPr b="0" i="0" lang="it-IT" sz="1800" u="none" cap="none" strike="noStrike">
                <a:solidFill>
                  <a:srgbClr val="000000"/>
                </a:solidFill>
                <a:latin typeface="Arial"/>
                <a:ea typeface="Arial"/>
                <a:cs typeface="Arial"/>
                <a:sym typeface="Arial"/>
              </a:rPr>
              <a:t> (tobacconists) as well as online (app DropTicket); Information on bus lines are available at APS offices and online (app Busitalia Veneto). A special free transport for people with disabilities can be booked by phone: 049 7355147</a:t>
            </a:r>
            <a:endParaRPr b="0" i="0" sz="1400" u="none" cap="none" strike="noStrike">
              <a:solidFill>
                <a:srgbClr val="000000"/>
              </a:solidFill>
              <a:latin typeface="Arial"/>
              <a:ea typeface="Arial"/>
              <a:cs typeface="Arial"/>
              <a:sym typeface="Arial"/>
            </a:endParaRPr>
          </a:p>
        </p:txBody>
      </p:sp>
      <p:sp>
        <p:nvSpPr>
          <p:cNvPr id="527" name="Google Shape;527;g305bf509e71_0_652"/>
          <p:cNvSpPr txBox="1"/>
          <p:nvPr/>
        </p:nvSpPr>
        <p:spPr>
          <a:xfrm>
            <a:off x="1779057" y="3905600"/>
            <a:ext cx="9833700" cy="92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An on-call </a:t>
            </a:r>
            <a:r>
              <a:rPr b="1" i="0" lang="it-IT" sz="1800" u="none" cap="none" strike="noStrike">
                <a:solidFill>
                  <a:srgbClr val="000000"/>
                </a:solidFill>
                <a:latin typeface="Arial"/>
                <a:ea typeface="Arial"/>
                <a:cs typeface="Arial"/>
                <a:sym typeface="Arial"/>
              </a:rPr>
              <a:t>night time bus </a:t>
            </a:r>
            <a:r>
              <a:rPr b="0" i="0" lang="it-IT" sz="1800" u="none" cap="none" strike="noStrike">
                <a:solidFill>
                  <a:srgbClr val="000000"/>
                </a:solidFill>
                <a:latin typeface="Arial"/>
                <a:ea typeface="Arial"/>
                <a:cs typeface="Arial"/>
                <a:sym typeface="Arial"/>
              </a:rPr>
              <a:t>service, founded in collaboration between the University, the Municipality of Padova and Busitalia Veneto, is also available, upon request via the Night Bus App (QuiBus).</a:t>
            </a:r>
            <a:endParaRPr b="0" i="0" sz="1400" u="none" cap="none" strike="noStrike">
              <a:solidFill>
                <a:srgbClr val="000000"/>
              </a:solidFill>
              <a:latin typeface="Arial"/>
              <a:ea typeface="Arial"/>
              <a:cs typeface="Arial"/>
              <a:sym typeface="Arial"/>
            </a:endParaRPr>
          </a:p>
        </p:txBody>
      </p:sp>
      <p:sp>
        <p:nvSpPr>
          <p:cNvPr id="528" name="Google Shape;528;g305bf509e71_0_652"/>
          <p:cNvSpPr txBox="1"/>
          <p:nvPr/>
        </p:nvSpPr>
        <p:spPr>
          <a:xfrm>
            <a:off x="239183" y="5034470"/>
            <a:ext cx="11398500" cy="1185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There are many </a:t>
            </a:r>
            <a:r>
              <a:rPr b="1" i="0" lang="it-IT" sz="1800" u="none" cap="none" strike="noStrike">
                <a:solidFill>
                  <a:srgbClr val="000000"/>
                </a:solidFill>
                <a:latin typeface="Arial"/>
                <a:ea typeface="Arial"/>
                <a:cs typeface="Arial"/>
                <a:sym typeface="Arial"/>
              </a:rPr>
              <a:t>Bike and Scooter sharing</a:t>
            </a:r>
            <a:r>
              <a:rPr b="0" i="0" lang="it-IT" sz="1800" u="none" cap="none" strike="noStrike">
                <a:solidFill>
                  <a:srgbClr val="000000"/>
                </a:solidFill>
                <a:latin typeface="Arial"/>
                <a:ea typeface="Arial"/>
                <a:cs typeface="Arial"/>
                <a:sym typeface="Arial"/>
              </a:rPr>
              <a:t> options in Padova that can be used through their apps (Ridemovi, Weelo, Dott, Bit)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29" name="Google Shape;529;g305bf509e71_0_652"/>
          <p:cNvPicPr preferRelativeResize="0"/>
          <p:nvPr/>
        </p:nvPicPr>
        <p:blipFill rotWithShape="1">
          <a:blip r:embed="rId4">
            <a:alphaModFix/>
          </a:blip>
          <a:srcRect b="0" l="0" r="0" t="0"/>
          <a:stretch/>
        </p:blipFill>
        <p:spPr>
          <a:xfrm>
            <a:off x="331353" y="2437850"/>
            <a:ext cx="952500" cy="952500"/>
          </a:xfrm>
          <a:prstGeom prst="rect">
            <a:avLst/>
          </a:prstGeom>
          <a:noFill/>
          <a:ln>
            <a:noFill/>
          </a:ln>
        </p:spPr>
      </p:pic>
      <p:pic>
        <p:nvPicPr>
          <p:cNvPr id="530" name="Google Shape;530;g305bf509e71_0_652"/>
          <p:cNvPicPr preferRelativeResize="0"/>
          <p:nvPr/>
        </p:nvPicPr>
        <p:blipFill rotWithShape="1">
          <a:blip r:embed="rId5">
            <a:alphaModFix/>
          </a:blip>
          <a:srcRect b="0" l="0" r="0" t="0"/>
          <a:stretch/>
        </p:blipFill>
        <p:spPr>
          <a:xfrm>
            <a:off x="361983" y="3876500"/>
            <a:ext cx="952500" cy="952500"/>
          </a:xfrm>
          <a:prstGeom prst="rect">
            <a:avLst/>
          </a:prstGeom>
          <a:noFill/>
          <a:ln>
            <a:noFill/>
          </a:ln>
        </p:spPr>
      </p:pic>
      <p:pic>
        <p:nvPicPr>
          <p:cNvPr id="531" name="Google Shape;531;g305bf509e71_0_652"/>
          <p:cNvPicPr preferRelativeResize="0"/>
          <p:nvPr/>
        </p:nvPicPr>
        <p:blipFill rotWithShape="1">
          <a:blip r:embed="rId6">
            <a:alphaModFix/>
          </a:blip>
          <a:srcRect b="0" l="0" r="0" t="0"/>
          <a:stretch/>
        </p:blipFill>
        <p:spPr>
          <a:xfrm>
            <a:off x="549223" y="5782251"/>
            <a:ext cx="1008000" cy="1008000"/>
          </a:xfrm>
          <a:prstGeom prst="rect">
            <a:avLst/>
          </a:prstGeom>
          <a:noFill/>
          <a:ln>
            <a:noFill/>
          </a:ln>
        </p:spPr>
      </p:pic>
      <p:pic>
        <p:nvPicPr>
          <p:cNvPr id="532" name="Google Shape;532;g305bf509e71_0_652"/>
          <p:cNvPicPr preferRelativeResize="0"/>
          <p:nvPr/>
        </p:nvPicPr>
        <p:blipFill rotWithShape="1">
          <a:blip r:embed="rId7">
            <a:alphaModFix/>
          </a:blip>
          <a:srcRect b="0" l="0" r="0" t="0"/>
          <a:stretch/>
        </p:blipFill>
        <p:spPr>
          <a:xfrm>
            <a:off x="3628468" y="5668343"/>
            <a:ext cx="1151050" cy="1151050"/>
          </a:xfrm>
          <a:prstGeom prst="rect">
            <a:avLst/>
          </a:prstGeom>
          <a:noFill/>
          <a:ln>
            <a:noFill/>
          </a:ln>
        </p:spPr>
      </p:pic>
      <p:pic>
        <p:nvPicPr>
          <p:cNvPr id="533" name="Google Shape;533;g305bf509e71_0_652"/>
          <p:cNvPicPr preferRelativeResize="0"/>
          <p:nvPr/>
        </p:nvPicPr>
        <p:blipFill rotWithShape="1">
          <a:blip r:embed="rId8">
            <a:alphaModFix/>
          </a:blip>
          <a:srcRect b="0" l="0" r="0" t="0"/>
          <a:stretch/>
        </p:blipFill>
        <p:spPr>
          <a:xfrm>
            <a:off x="6695857" y="5772205"/>
            <a:ext cx="1008000" cy="1008000"/>
          </a:xfrm>
          <a:prstGeom prst="rect">
            <a:avLst/>
          </a:prstGeom>
          <a:noFill/>
          <a:ln>
            <a:noFill/>
          </a:ln>
        </p:spPr>
      </p:pic>
      <p:pic>
        <p:nvPicPr>
          <p:cNvPr id="534" name="Google Shape;534;g305bf509e71_0_652"/>
          <p:cNvPicPr preferRelativeResize="0"/>
          <p:nvPr/>
        </p:nvPicPr>
        <p:blipFill rotWithShape="1">
          <a:blip r:embed="rId9">
            <a:alphaModFix/>
          </a:blip>
          <a:srcRect b="0" l="0" r="0" t="0"/>
          <a:stretch/>
        </p:blipFill>
        <p:spPr>
          <a:xfrm>
            <a:off x="9343909" y="5627120"/>
            <a:ext cx="1065225" cy="1065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0214803130_0_320"/>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GETTING AROUND</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41" name="Google Shape;541;g30214803130_0_320"/>
          <p:cNvSpPr txBox="1"/>
          <p:nvPr/>
        </p:nvSpPr>
        <p:spPr>
          <a:xfrm>
            <a:off x="719300" y="1340550"/>
            <a:ext cx="10789500" cy="443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Padua can be reached easily by the most common transportation routes and provides a network of </a:t>
            </a:r>
            <a:r>
              <a:rPr b="1" i="0" lang="it-IT" sz="2200" u="none" cap="none" strike="noStrike">
                <a:solidFill>
                  <a:srgbClr val="B3071B"/>
                </a:solidFill>
                <a:latin typeface="Arial"/>
                <a:ea typeface="Arial"/>
                <a:cs typeface="Arial"/>
                <a:sym typeface="Arial"/>
              </a:rPr>
              <a:t>public services</a:t>
            </a:r>
            <a:r>
              <a:rPr b="0" i="0" lang="it-IT" sz="2200" u="none" cap="none" strike="noStrike">
                <a:solidFill>
                  <a:srgbClr val="000000"/>
                </a:solidFill>
                <a:latin typeface="Arial"/>
                <a:ea typeface="Arial"/>
                <a:cs typeface="Arial"/>
                <a:sym typeface="Arial"/>
              </a:rPr>
              <a:t> and various </a:t>
            </a:r>
            <a:r>
              <a:rPr b="1" i="0" lang="it-IT" sz="2200" u="none" cap="none" strike="noStrike">
                <a:solidFill>
                  <a:srgbClr val="000000"/>
                </a:solidFill>
                <a:latin typeface="Arial"/>
                <a:ea typeface="Arial"/>
                <a:cs typeface="Arial"/>
                <a:sym typeface="Arial"/>
              </a:rPr>
              <a:t>other means</a:t>
            </a:r>
            <a:r>
              <a:rPr b="0" i="0" lang="it-IT" sz="2200" u="none" cap="none" strike="noStrike">
                <a:solidFill>
                  <a:srgbClr val="000000"/>
                </a:solidFill>
                <a:latin typeface="Arial"/>
                <a:ea typeface="Arial"/>
                <a:cs typeface="Arial"/>
                <a:sym typeface="Arial"/>
              </a:rPr>
              <a:t> in order to </a:t>
            </a:r>
            <a:r>
              <a:rPr b="1" i="0" lang="it-IT" sz="2200" u="none" cap="none" strike="noStrike">
                <a:solidFill>
                  <a:srgbClr val="000000"/>
                </a:solidFill>
                <a:latin typeface="Arial"/>
                <a:ea typeface="Arial"/>
                <a:cs typeface="Arial"/>
                <a:sym typeface="Arial"/>
              </a:rPr>
              <a:t>get around.</a:t>
            </a:r>
            <a:endParaRPr b="1"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For more information on:</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Char char="●"/>
            </a:pPr>
            <a:r>
              <a:rPr b="0" i="0" lang="it-IT" sz="2200" u="none" cap="none" strike="noStrike">
                <a:solidFill>
                  <a:srgbClr val="000000"/>
                </a:solidFill>
                <a:latin typeface="Arial"/>
                <a:ea typeface="Arial"/>
                <a:cs typeface="Arial"/>
                <a:sym typeface="Arial"/>
              </a:rPr>
              <a:t>Bicycle and scooter</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Char char="●"/>
            </a:pPr>
            <a:r>
              <a:rPr b="0" i="0" lang="it-IT" sz="2200" u="none" cap="none" strike="noStrike">
                <a:solidFill>
                  <a:srgbClr val="000000"/>
                </a:solidFill>
                <a:latin typeface="Arial"/>
                <a:ea typeface="Arial"/>
                <a:cs typeface="Arial"/>
                <a:sym typeface="Arial"/>
              </a:rPr>
              <a:t>Bus, coach, tram, train</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Char char="●"/>
            </a:pPr>
            <a:r>
              <a:rPr b="0" i="0" lang="it-IT" sz="2200" u="none" cap="none" strike="noStrike">
                <a:solidFill>
                  <a:srgbClr val="000000"/>
                </a:solidFill>
                <a:latin typeface="Arial"/>
                <a:ea typeface="Arial"/>
                <a:cs typeface="Arial"/>
                <a:sym typeface="Arial"/>
              </a:rPr>
              <a:t>Taxi and car</a:t>
            </a:r>
            <a:endParaRPr b="0" i="0" sz="2200" u="none" cap="none" strike="noStrike">
              <a:solidFill>
                <a:srgbClr val="484F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484F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you can visit: </a:t>
            </a:r>
            <a:r>
              <a:rPr b="1" i="0" lang="it-IT" sz="2200" u="sng" cap="none" strike="noStrike">
                <a:solidFill>
                  <a:srgbClr val="B3071B"/>
                </a:solidFill>
                <a:latin typeface="Arial"/>
                <a:ea typeface="Arial"/>
                <a:cs typeface="Arial"/>
                <a:sym typeface="Arial"/>
                <a:hlinkClick r:id="rId3">
                  <a:extLst>
                    <a:ext uri="{A12FA001-AC4F-418D-AE19-62706E023703}">
                      <ahyp:hlinkClr val="tx"/>
                    </a:ext>
                  </a:extLst>
                </a:hlinkClick>
              </a:rPr>
              <a:t>https://www.unipd.it/en/getting-around-padua</a:t>
            </a:r>
            <a:endParaRPr b="1" i="0" sz="2200" u="none" cap="none" strike="noStrike">
              <a:solidFill>
                <a:srgbClr val="B3071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30273bb7466_2_0"/>
          <p:cNvSpPr txBox="1"/>
          <p:nvPr/>
        </p:nvSpPr>
        <p:spPr>
          <a:xfrm>
            <a:off x="0" y="-100012"/>
            <a:ext cx="12206700" cy="1368300"/>
          </a:xfrm>
          <a:prstGeom prst="rect">
            <a:avLst/>
          </a:prstGeom>
          <a:solidFill>
            <a:srgbClr val="B3071B"/>
          </a:solidFill>
          <a:ln>
            <a:noFill/>
          </a:ln>
        </p:spPr>
        <p:txBody>
          <a:bodyPr anchorCtr="0" anchor="ctr" bIns="45700" lIns="91425" spcFirstLastPara="1" rIns="3600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pic>
        <p:nvPicPr>
          <p:cNvPr descr="SigilloLogoLAST_WhiteOK" id="148" name="Google Shape;148;g30273bb7466_2_0"/>
          <p:cNvPicPr preferRelativeResize="0"/>
          <p:nvPr/>
        </p:nvPicPr>
        <p:blipFill rotWithShape="1">
          <a:blip r:embed="rId3">
            <a:alphaModFix/>
          </a:blip>
          <a:srcRect b="0" l="0" r="0" t="0"/>
          <a:stretch/>
        </p:blipFill>
        <p:spPr>
          <a:xfrm>
            <a:off x="245533" y="96837"/>
            <a:ext cx="2300286" cy="1028700"/>
          </a:xfrm>
          <a:prstGeom prst="rect">
            <a:avLst/>
          </a:prstGeom>
          <a:noFill/>
          <a:ln>
            <a:noFill/>
          </a:ln>
        </p:spPr>
      </p:pic>
      <p:sp>
        <p:nvSpPr>
          <p:cNvPr id="149" name="Google Shape;149;g30273bb7466_2_0"/>
          <p:cNvSpPr txBox="1"/>
          <p:nvPr/>
        </p:nvSpPr>
        <p:spPr>
          <a:xfrm>
            <a:off x="3896179" y="117537"/>
            <a:ext cx="81039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HOW TO GET TO PADUA</a:t>
            </a:r>
            <a:endParaRPr b="0" i="0" sz="1400" u="none" cap="none" strike="noStrike">
              <a:solidFill>
                <a:srgbClr val="000000"/>
              </a:solidFill>
              <a:latin typeface="Arial"/>
              <a:ea typeface="Arial"/>
              <a:cs typeface="Arial"/>
              <a:sym typeface="Arial"/>
            </a:endParaRPr>
          </a:p>
        </p:txBody>
      </p:sp>
      <p:sp>
        <p:nvSpPr>
          <p:cNvPr id="150" name="Google Shape;150;g30273bb7466_2_0"/>
          <p:cNvSpPr txBox="1"/>
          <p:nvPr/>
        </p:nvSpPr>
        <p:spPr>
          <a:xfrm>
            <a:off x="4625067" y="1370250"/>
            <a:ext cx="7210500" cy="53667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360"/>
              </a:spcBef>
              <a:spcAft>
                <a:spcPts val="0"/>
              </a:spcAft>
              <a:buClr>
                <a:schemeClr val="dk1"/>
              </a:buClr>
              <a:buSzPts val="1400"/>
              <a:buFont typeface="Arial"/>
              <a:buChar char="●"/>
            </a:pPr>
            <a:r>
              <a:rPr b="1" i="0" lang="it-IT" sz="1400" u="none" cap="none" strike="noStrike">
                <a:solidFill>
                  <a:schemeClr val="dk1"/>
                </a:solidFill>
                <a:latin typeface="Arial"/>
                <a:ea typeface="Arial"/>
                <a:cs typeface="Arial"/>
                <a:sym typeface="Arial"/>
              </a:rPr>
              <a:t>BY AIR : </a:t>
            </a:r>
            <a:r>
              <a:rPr b="1" i="0" lang="it-IT" sz="1400" u="sng" cap="none" strike="noStrike">
                <a:solidFill>
                  <a:schemeClr val="dk1"/>
                </a:solidFill>
                <a:latin typeface="Arial"/>
                <a:ea typeface="Arial"/>
                <a:cs typeface="Arial"/>
                <a:sym typeface="Arial"/>
                <a:hlinkClick r:id="rId4">
                  <a:extLst>
                    <a:ext uri="{A12FA001-AC4F-418D-AE19-62706E023703}">
                      <ahyp:hlinkClr val="tx"/>
                    </a:ext>
                  </a:extLst>
                </a:hlinkClick>
              </a:rPr>
              <a:t>Venezia "Marco Polo" Airport</a:t>
            </a:r>
            <a:r>
              <a:rPr b="0" i="0" lang="it-IT" sz="1400" u="none" cap="none" strike="noStrike">
                <a:solidFill>
                  <a:schemeClr val="dk1"/>
                </a:solidFill>
                <a:latin typeface="Arial"/>
                <a:ea typeface="Arial"/>
                <a:cs typeface="Arial"/>
                <a:sym typeface="Arial"/>
              </a:rPr>
              <a:t>  (49 km). From the airport, travel to Padova by:</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250"/>
              <a:buFont typeface="Arial"/>
              <a:buNone/>
            </a:pPr>
            <a:r>
              <a:rPr b="0" i="0" lang="it-IT" sz="1400" u="none" cap="none" strike="noStrike">
                <a:solidFill>
                  <a:schemeClr val="dk1"/>
                </a:solidFill>
                <a:latin typeface="Arial"/>
                <a:ea typeface="Arial"/>
                <a:cs typeface="Arial"/>
                <a:sym typeface="Arial"/>
              </a:rPr>
              <a:t>- </a:t>
            </a:r>
            <a:r>
              <a:rPr b="0" i="0" lang="it-IT" sz="1400" u="sng" cap="none" strike="noStrike">
                <a:solidFill>
                  <a:schemeClr val="dk1"/>
                </a:solidFill>
                <a:latin typeface="Arial"/>
                <a:ea typeface="Arial"/>
                <a:cs typeface="Arial"/>
                <a:sym typeface="Arial"/>
                <a:hlinkClick r:id="rId5">
                  <a:extLst>
                    <a:ext uri="{A12FA001-AC4F-418D-AE19-62706E023703}">
                      <ahyp:hlinkClr val="tx"/>
                    </a:ext>
                  </a:extLst>
                </a:hlinkClick>
              </a:rPr>
              <a:t>BUSITALIA</a:t>
            </a:r>
            <a:r>
              <a:rPr b="0" i="0" lang="it-IT" sz="1400" u="none" cap="none" strike="noStrike">
                <a:solidFill>
                  <a:schemeClr val="dk1"/>
                </a:solidFill>
                <a:latin typeface="Arial"/>
                <a:ea typeface="Arial"/>
                <a:cs typeface="Arial"/>
                <a:sym typeface="Arial"/>
              </a:rPr>
              <a:t> coaches;</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250"/>
              <a:buFont typeface="Arial"/>
              <a:buNone/>
            </a:pPr>
            <a:r>
              <a:rPr b="0" i="0" lang="it-IT" sz="1400" u="none" cap="none" strike="noStrike">
                <a:solidFill>
                  <a:schemeClr val="dk1"/>
                </a:solidFill>
                <a:latin typeface="Arial"/>
                <a:ea typeface="Arial"/>
                <a:cs typeface="Arial"/>
                <a:sym typeface="Arial"/>
              </a:rPr>
              <a:t>- Train from Venezia–Mestre railway station. The airport is linked to the train station by ATVO Fly bus or ACTV city bus no. 15;</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300"/>
              <a:buFont typeface="Arial"/>
              <a:buNone/>
            </a:pPr>
            <a:r>
              <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300"/>
              <a:buFont typeface="Arial"/>
              <a:buNone/>
            </a:pPr>
            <a:r>
              <a:rPr b="1" i="0" lang="it-IT" sz="1400" u="sng" cap="none" strike="noStrike">
                <a:solidFill>
                  <a:schemeClr val="dk1"/>
                </a:solidFill>
                <a:latin typeface="Arial"/>
                <a:ea typeface="Arial"/>
                <a:cs typeface="Arial"/>
                <a:sym typeface="Arial"/>
                <a:hlinkClick r:id="rId6">
                  <a:extLst>
                    <a:ext uri="{A12FA001-AC4F-418D-AE19-62706E023703}">
                      <ahyp:hlinkClr val="tx"/>
                    </a:ext>
                  </a:extLst>
                </a:hlinkClick>
              </a:rPr>
              <a:t>Venice-Treviso (A. Canova) Airport </a:t>
            </a:r>
            <a:r>
              <a:rPr b="0" i="0" lang="it-IT" sz="1400" u="none" cap="none" strike="noStrike">
                <a:solidFill>
                  <a:schemeClr val="dk1"/>
                </a:solidFill>
                <a:latin typeface="Arial"/>
                <a:ea typeface="Arial"/>
                <a:cs typeface="Arial"/>
                <a:sym typeface="Arial"/>
              </a:rPr>
              <a:t>(52 km). From the airport, travel to Padova by:</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300"/>
              <a:buFont typeface="Arial"/>
              <a:buNone/>
            </a:pPr>
            <a:r>
              <a:rPr b="0" i="0" lang="it-IT" sz="1400" u="none" cap="none" strike="noStrike">
                <a:solidFill>
                  <a:schemeClr val="dk1"/>
                </a:solidFill>
                <a:latin typeface="Arial"/>
                <a:ea typeface="Arial"/>
                <a:cs typeface="Arial"/>
                <a:sym typeface="Arial"/>
              </a:rPr>
              <a:t>- Bus (every 30 min): MOM 101 or BusItalia</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300"/>
              <a:buFont typeface="Arial"/>
              <a:buNone/>
            </a:pPr>
            <a:r>
              <a:rPr b="0" i="0" lang="it-IT" sz="1400" u="none" cap="none" strike="noStrike">
                <a:solidFill>
                  <a:schemeClr val="dk1"/>
                </a:solidFill>
                <a:latin typeface="Arial"/>
                <a:ea typeface="Arial"/>
                <a:cs typeface="Arial"/>
                <a:sym typeface="Arial"/>
              </a:rPr>
              <a:t>- Train from Treviso Centrale railway station. The airport is linked to the train station by bus: </a:t>
            </a:r>
            <a:r>
              <a:rPr b="0" i="0" lang="it-IT" sz="1400" u="sng" cap="none" strike="noStrike">
                <a:solidFill>
                  <a:schemeClr val="dk1"/>
                </a:solidFill>
                <a:latin typeface="Arial"/>
                <a:ea typeface="Arial"/>
                <a:cs typeface="Arial"/>
                <a:sym typeface="Arial"/>
                <a:hlinkClick r:id="rId7">
                  <a:extLst>
                    <a:ext uri="{A12FA001-AC4F-418D-AE19-62706E023703}">
                      <ahyp:hlinkClr val="tx"/>
                    </a:ext>
                  </a:extLst>
                </a:hlinkClick>
              </a:rPr>
              <a:t>airbus</a:t>
            </a:r>
            <a:r>
              <a:rPr b="0" i="0" lang="it-IT" sz="1400" u="none" cap="none" strike="noStrike">
                <a:solidFill>
                  <a:schemeClr val="dk1"/>
                </a:solidFill>
                <a:latin typeface="Arial"/>
                <a:ea typeface="Arial"/>
                <a:cs typeface="Arial"/>
                <a:sym typeface="Arial"/>
              </a:rPr>
              <a:t>, bus 6, MOM 101, MOM 103.</a:t>
            </a:r>
            <a:endParaRPr b="0" i="0" sz="1400" u="none" cap="none" strike="noStrike">
              <a:solidFill>
                <a:schemeClr val="dk1"/>
              </a:solidFill>
              <a:latin typeface="Arial"/>
              <a:ea typeface="Arial"/>
              <a:cs typeface="Arial"/>
              <a:sym typeface="Arial"/>
            </a:endParaRPr>
          </a:p>
          <a:p>
            <a:pPr indent="0" lvl="0" marL="400050" marR="0" rtl="0" algn="just">
              <a:lnSpc>
                <a:spcPct val="100000"/>
              </a:lnSpc>
              <a:spcBef>
                <a:spcPts val="360"/>
              </a:spcBef>
              <a:spcAft>
                <a:spcPts val="0"/>
              </a:spcAft>
              <a:buClr>
                <a:srgbClr val="000000"/>
              </a:buClr>
              <a:buSzPts val="1300"/>
              <a:buFont typeface="Arial"/>
              <a:buNone/>
            </a:pPr>
            <a:r>
              <a:t/>
            </a:r>
            <a:endParaRPr b="0" i="0" sz="1400" u="none" cap="none" strike="noStrike">
              <a:solidFill>
                <a:schemeClr val="dk1"/>
              </a:solidFill>
              <a:latin typeface="Arial"/>
              <a:ea typeface="Arial"/>
              <a:cs typeface="Arial"/>
              <a:sym typeface="Arial"/>
            </a:endParaRPr>
          </a:p>
          <a:p>
            <a:pPr indent="-295275" lvl="0" marL="685800" marR="0" rtl="0" algn="l">
              <a:lnSpc>
                <a:spcPct val="100000"/>
              </a:lnSpc>
              <a:spcBef>
                <a:spcPts val="360"/>
              </a:spcBef>
              <a:spcAft>
                <a:spcPts val="0"/>
              </a:spcAft>
              <a:buClr>
                <a:schemeClr val="dk1"/>
              </a:buClr>
              <a:buSzPts val="1400"/>
              <a:buFont typeface="Arial"/>
              <a:buChar char="-"/>
            </a:pPr>
            <a:r>
              <a:rPr b="0" i="0" lang="it-IT" sz="1400" u="sng" cap="none" strike="noStrike">
                <a:solidFill>
                  <a:schemeClr val="dk1"/>
                </a:solidFill>
                <a:latin typeface="Arial"/>
                <a:ea typeface="Arial"/>
                <a:cs typeface="Arial"/>
                <a:sym typeface="Arial"/>
                <a:hlinkClick r:id="rId8">
                  <a:extLst>
                    <a:ext uri="{A12FA001-AC4F-418D-AE19-62706E023703}">
                      <ahyp:hlinkClr val="tx"/>
                    </a:ext>
                  </a:extLst>
                </a:hlinkClick>
              </a:rPr>
              <a:t>Air Service</a:t>
            </a:r>
            <a:r>
              <a:rPr b="0" i="0" lang="it-IT" sz="1400" u="none" cap="none" strike="noStrike">
                <a:solidFill>
                  <a:schemeClr val="dk1"/>
                </a:solidFill>
                <a:latin typeface="Arial"/>
                <a:ea typeface="Arial"/>
                <a:cs typeface="Arial"/>
                <a:sym typeface="Arial"/>
              </a:rPr>
              <a:t>, </a:t>
            </a:r>
            <a:r>
              <a:rPr b="0" i="0" lang="it-IT" sz="1400" u="sng" cap="none" strike="noStrike">
                <a:solidFill>
                  <a:schemeClr val="dk1"/>
                </a:solidFill>
                <a:latin typeface="Arial"/>
                <a:ea typeface="Arial"/>
                <a:cs typeface="Arial"/>
                <a:sym typeface="Arial"/>
                <a:hlinkClick r:id="rId9">
                  <a:extLst>
                    <a:ext uri="{A12FA001-AC4F-418D-AE19-62706E023703}">
                      <ahyp:hlinkClr val="tx"/>
                    </a:ext>
                  </a:extLst>
                </a:hlinkClick>
              </a:rPr>
              <a:t>Goopti</a:t>
            </a:r>
            <a:r>
              <a:rPr b="0" i="0" lang="it-IT" sz="1400" u="none" cap="none" strike="noStrike">
                <a:solidFill>
                  <a:schemeClr val="dk1"/>
                </a:solidFill>
                <a:latin typeface="Arial"/>
                <a:ea typeface="Arial"/>
                <a:cs typeface="Arial"/>
                <a:sym typeface="Arial"/>
              </a:rPr>
              <a:t> or </a:t>
            </a:r>
            <a:r>
              <a:rPr b="0" i="0" lang="it-IT" sz="1400" u="sng" cap="none" strike="noStrike">
                <a:solidFill>
                  <a:schemeClr val="dk1"/>
                </a:solidFill>
                <a:latin typeface="Arial"/>
                <a:ea typeface="Arial"/>
                <a:cs typeface="Arial"/>
                <a:sym typeface="Arial"/>
                <a:hlinkClick r:id="rId10">
                  <a:extLst>
                    <a:ext uri="{A12FA001-AC4F-418D-AE19-62706E023703}">
                      <ahyp:hlinkClr val="tx"/>
                    </a:ext>
                  </a:extLst>
                </a:hlinkClick>
              </a:rPr>
              <a:t>Landomas</a:t>
            </a:r>
            <a:r>
              <a:rPr b="0" i="0" lang="it-IT" sz="1400" u="none" cap="none" strike="noStrike">
                <a:solidFill>
                  <a:schemeClr val="dk1"/>
                </a:solidFill>
                <a:latin typeface="Arial"/>
                <a:ea typeface="Arial"/>
                <a:cs typeface="Arial"/>
                <a:sym typeface="Arial"/>
              </a:rPr>
              <a:t> minibus. </a:t>
            </a:r>
            <a:br>
              <a:rPr b="0" i="0" lang="it-IT" sz="1400" u="none" cap="none" strike="noStrike">
                <a:solidFill>
                  <a:schemeClr val="dk1"/>
                </a:solidFill>
                <a:latin typeface="Arial"/>
                <a:ea typeface="Arial"/>
                <a:cs typeface="Arial"/>
                <a:sym typeface="Arial"/>
              </a:rPr>
            </a:br>
            <a:r>
              <a:rPr b="0" i="0" lang="it-IT" sz="1400" u="none" cap="none" strike="noStrike">
                <a:solidFill>
                  <a:schemeClr val="dk1"/>
                </a:solidFill>
                <a:latin typeface="Arial"/>
                <a:ea typeface="Arial"/>
                <a:cs typeface="Arial"/>
                <a:sym typeface="Arial"/>
              </a:rPr>
              <a:t>Book at least 24 hours in advance.</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360"/>
              </a:spcBef>
              <a:spcAft>
                <a:spcPts val="0"/>
              </a:spcAft>
              <a:buClr>
                <a:srgbClr val="000000"/>
              </a:buClr>
              <a:buSzPts val="1250"/>
              <a:buFont typeface="Arial"/>
              <a:buNone/>
            </a:pPr>
            <a:r>
              <a:t/>
            </a:r>
            <a:endParaRPr b="0" i="0" sz="1400" u="none" cap="none" strike="noStrike">
              <a:solidFill>
                <a:schemeClr val="dk1"/>
              </a:solidFill>
              <a:latin typeface="Arial"/>
              <a:ea typeface="Arial"/>
              <a:cs typeface="Arial"/>
              <a:sym typeface="Arial"/>
            </a:endParaRPr>
          </a:p>
          <a:p>
            <a:pPr indent="-317500" lvl="0" marL="457200" marR="0" rtl="0" algn="just">
              <a:lnSpc>
                <a:spcPct val="100000"/>
              </a:lnSpc>
              <a:spcBef>
                <a:spcPts val="360"/>
              </a:spcBef>
              <a:spcAft>
                <a:spcPts val="0"/>
              </a:spcAft>
              <a:buClr>
                <a:schemeClr val="dk1"/>
              </a:buClr>
              <a:buSzPts val="1400"/>
              <a:buFont typeface="Arial"/>
              <a:buChar char="●"/>
            </a:pPr>
            <a:r>
              <a:rPr b="1" i="0" lang="it-IT" sz="1400" u="none" cap="none" strike="noStrike">
                <a:solidFill>
                  <a:schemeClr val="dk1"/>
                </a:solidFill>
                <a:latin typeface="Arial"/>
                <a:ea typeface="Arial"/>
                <a:cs typeface="Arial"/>
                <a:sym typeface="Arial"/>
              </a:rPr>
              <a:t>BY TRAIN:</a:t>
            </a:r>
            <a:r>
              <a:rPr b="0" i="0" lang="it-IT" sz="1400" u="none" cap="none" strike="noStrike">
                <a:solidFill>
                  <a:schemeClr val="dk1"/>
                </a:solidFill>
                <a:latin typeface="Arial"/>
                <a:ea typeface="Arial"/>
                <a:cs typeface="Arial"/>
                <a:sym typeface="Arial"/>
              </a:rPr>
              <a:t> The railway station is a 15-minute walk from the city center; there are train services to Venice, Trieste, Verona, Milan, Bologna, Florence and Rome. For timetables and information:</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360"/>
              </a:spcBef>
              <a:spcAft>
                <a:spcPts val="0"/>
              </a:spcAft>
              <a:buClr>
                <a:srgbClr val="000000"/>
              </a:buClr>
              <a:buSzPts val="1250"/>
              <a:buFont typeface="Arial"/>
              <a:buNone/>
            </a:pPr>
            <a:r>
              <a:rPr b="0" i="0" lang="it-IT" sz="1400" u="none" cap="none" strike="noStrike">
                <a:solidFill>
                  <a:schemeClr val="dk1"/>
                </a:solidFill>
                <a:latin typeface="Arial"/>
                <a:ea typeface="Arial"/>
                <a:cs typeface="Arial"/>
                <a:sym typeface="Arial"/>
              </a:rPr>
              <a:t>-</a:t>
            </a:r>
            <a:r>
              <a:rPr b="1" i="0" lang="it-IT" sz="1400" u="none" cap="none" strike="noStrike">
                <a:solidFill>
                  <a:schemeClr val="dk1"/>
                </a:solidFill>
                <a:latin typeface="Arial"/>
                <a:ea typeface="Arial"/>
                <a:cs typeface="Arial"/>
                <a:sym typeface="Arial"/>
              </a:rPr>
              <a:t>Trenitalia (high speed and local trains): </a:t>
            </a:r>
            <a:r>
              <a:rPr b="0" i="0" lang="it-IT" sz="1400" u="none" cap="none" strike="noStrike">
                <a:solidFill>
                  <a:schemeClr val="dk1"/>
                </a:solidFill>
                <a:latin typeface="Arial"/>
                <a:ea typeface="Arial"/>
                <a:cs typeface="Arial"/>
                <a:sym typeface="Arial"/>
              </a:rPr>
              <a:t>phone: 92021 </a:t>
            </a:r>
            <a:r>
              <a:rPr b="0" i="0" lang="it-IT" sz="1400" u="sng" cap="none" strike="noStrike">
                <a:solidFill>
                  <a:schemeClr val="dk1"/>
                </a:solidFill>
                <a:latin typeface="Arial"/>
                <a:ea typeface="Arial"/>
                <a:cs typeface="Arial"/>
                <a:sym typeface="Arial"/>
                <a:hlinkClick r:id="rId11">
                  <a:extLst>
                    <a:ext uri="{A12FA001-AC4F-418D-AE19-62706E023703}">
                      <ahyp:hlinkClr val="tx"/>
                    </a:ext>
                  </a:extLst>
                </a:hlinkClick>
              </a:rPr>
              <a:t>www.trenitalia.com</a:t>
            </a:r>
            <a:endParaRPr b="1" i="0" sz="1400" u="none" cap="none" strike="noStrike">
              <a:solidFill>
                <a:schemeClr val="dk1"/>
              </a:solidFill>
              <a:latin typeface="Arial"/>
              <a:ea typeface="Arial"/>
              <a:cs typeface="Arial"/>
              <a:sym typeface="Arial"/>
            </a:endParaRPr>
          </a:p>
          <a:p>
            <a:pPr indent="0" lvl="0" marL="457200" marR="0" rtl="0" algn="just">
              <a:lnSpc>
                <a:spcPct val="100000"/>
              </a:lnSpc>
              <a:spcBef>
                <a:spcPts val="360"/>
              </a:spcBef>
              <a:spcAft>
                <a:spcPts val="0"/>
              </a:spcAft>
              <a:buClr>
                <a:srgbClr val="000000"/>
              </a:buClr>
              <a:buSzPts val="1250"/>
              <a:buFont typeface="Arial"/>
              <a:buNone/>
            </a:pPr>
            <a:r>
              <a:rPr b="0" i="0" lang="it-IT" sz="1400" u="none" cap="none" strike="noStrike">
                <a:solidFill>
                  <a:schemeClr val="dk1"/>
                </a:solidFill>
                <a:latin typeface="Arial"/>
                <a:ea typeface="Arial"/>
                <a:cs typeface="Arial"/>
                <a:sym typeface="Arial"/>
              </a:rPr>
              <a:t>- </a:t>
            </a:r>
            <a:r>
              <a:rPr b="1" i="0" lang="it-IT" sz="1400" u="none" cap="none" strike="noStrike">
                <a:solidFill>
                  <a:schemeClr val="dk1"/>
                </a:solidFill>
                <a:latin typeface="Arial"/>
                <a:ea typeface="Arial"/>
                <a:cs typeface="Arial"/>
                <a:sym typeface="Arial"/>
              </a:rPr>
              <a:t>Italo</a:t>
            </a:r>
            <a:r>
              <a:rPr b="0" i="0" lang="it-IT" sz="1400" u="none" cap="none" strike="noStrike">
                <a:solidFill>
                  <a:schemeClr val="dk1"/>
                </a:solidFill>
                <a:latin typeface="Arial"/>
                <a:ea typeface="Arial"/>
                <a:cs typeface="Arial"/>
                <a:sym typeface="Arial"/>
              </a:rPr>
              <a:t> </a:t>
            </a:r>
            <a:r>
              <a:rPr b="1" i="0" lang="it-IT" sz="1400" u="none" cap="none" strike="noStrike">
                <a:solidFill>
                  <a:schemeClr val="dk1"/>
                </a:solidFill>
                <a:latin typeface="Arial"/>
                <a:ea typeface="Arial"/>
                <a:cs typeface="Arial"/>
                <a:sym typeface="Arial"/>
              </a:rPr>
              <a:t>(high speed trains): </a:t>
            </a:r>
            <a:r>
              <a:rPr b="0" i="0" lang="it-IT" sz="1400" u="none" cap="none" strike="noStrike">
                <a:solidFill>
                  <a:schemeClr val="dk1"/>
                </a:solidFill>
                <a:latin typeface="Arial"/>
                <a:ea typeface="Arial"/>
                <a:cs typeface="Arial"/>
                <a:sym typeface="Arial"/>
              </a:rPr>
              <a:t>phone: 060708 </a:t>
            </a:r>
            <a:r>
              <a:rPr b="0" i="0" lang="it-IT" sz="1400" u="sng" cap="none" strike="noStrike">
                <a:solidFill>
                  <a:schemeClr val="dk1"/>
                </a:solidFill>
                <a:latin typeface="Arial"/>
                <a:ea typeface="Arial"/>
                <a:cs typeface="Arial"/>
                <a:sym typeface="Arial"/>
                <a:hlinkClick r:id="rId12">
                  <a:extLst>
                    <a:ext uri="{A12FA001-AC4F-418D-AE19-62706E023703}">
                      <ahyp:hlinkClr val="tx"/>
                    </a:ext>
                  </a:extLst>
                </a:hlinkClick>
              </a:rPr>
              <a:t>www.italotreno.it</a:t>
            </a:r>
            <a:br>
              <a:rPr b="0" i="0" lang="it-IT" sz="1400" u="sng" cap="none" strike="noStrike">
                <a:solidFill>
                  <a:schemeClr val="dk1"/>
                </a:solidFill>
                <a:latin typeface="Arial"/>
                <a:ea typeface="Arial"/>
                <a:cs typeface="Arial"/>
                <a:sym typeface="Arial"/>
                <a:hlinkClick r:id="rId13">
                  <a:extLst>
                    <a:ext uri="{A12FA001-AC4F-418D-AE19-62706E023703}">
                      <ahyp:hlinkClr val="tx"/>
                    </a:ext>
                  </a:extLst>
                </a:hlinkClick>
              </a:rPr>
            </a:br>
            <a:endParaRPr b="0" i="0" sz="1400" u="none" cap="none" strike="noStrike">
              <a:solidFill>
                <a:schemeClr val="dk1"/>
              </a:solidFill>
              <a:latin typeface="Arial"/>
              <a:ea typeface="Arial"/>
              <a:cs typeface="Arial"/>
              <a:sym typeface="Arial"/>
            </a:endParaRPr>
          </a:p>
          <a:p>
            <a:pPr indent="0" lvl="0" marL="0" marR="0" rtl="0" algn="l">
              <a:lnSpc>
                <a:spcPct val="170000"/>
              </a:lnSpc>
              <a:spcBef>
                <a:spcPts val="1100"/>
              </a:spcBef>
              <a:spcAft>
                <a:spcPts val="1100"/>
              </a:spcAft>
              <a:buClr>
                <a:srgbClr val="000000"/>
              </a:buClr>
              <a:buSzPts val="1150"/>
              <a:buFont typeface="Arial"/>
              <a:buNone/>
            </a:pPr>
            <a:r>
              <a:t/>
            </a:r>
            <a:endParaRPr b="0" i="0" sz="1150" u="none" cap="none" strike="noStrike">
              <a:solidFill>
                <a:schemeClr val="dk2"/>
              </a:solidFill>
              <a:latin typeface="Arial"/>
              <a:ea typeface="Arial"/>
              <a:cs typeface="Arial"/>
              <a:sym typeface="Arial"/>
            </a:endParaRPr>
          </a:p>
        </p:txBody>
      </p:sp>
      <p:pic>
        <p:nvPicPr>
          <p:cNvPr id="151" name="Google Shape;151;g30273bb7466_2_0"/>
          <p:cNvPicPr preferRelativeResize="0"/>
          <p:nvPr/>
        </p:nvPicPr>
        <p:blipFill rotWithShape="1">
          <a:blip r:embed="rId14">
            <a:alphaModFix/>
          </a:blip>
          <a:srcRect b="0" l="0" r="0" t="0"/>
          <a:stretch/>
        </p:blipFill>
        <p:spPr>
          <a:xfrm>
            <a:off x="383633" y="1442293"/>
            <a:ext cx="3201650" cy="2519071"/>
          </a:xfrm>
          <a:prstGeom prst="rect">
            <a:avLst/>
          </a:prstGeom>
          <a:noFill/>
          <a:ln>
            <a:noFill/>
          </a:ln>
        </p:spPr>
      </p:pic>
      <p:sp>
        <p:nvSpPr>
          <p:cNvPr id="152" name="Google Shape;152;g30273bb7466_2_0"/>
          <p:cNvSpPr txBox="1"/>
          <p:nvPr/>
        </p:nvSpPr>
        <p:spPr>
          <a:xfrm>
            <a:off x="383633" y="4097063"/>
            <a:ext cx="4241700" cy="25242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360"/>
              </a:spcBef>
              <a:spcAft>
                <a:spcPts val="0"/>
              </a:spcAft>
              <a:buClr>
                <a:schemeClr val="dk1"/>
              </a:buClr>
              <a:buSzPts val="1400"/>
              <a:buFont typeface="Arial"/>
              <a:buChar char="●"/>
            </a:pPr>
            <a:r>
              <a:rPr b="1" i="0" lang="it-IT" sz="1400" u="none" cap="none" strike="noStrike">
                <a:solidFill>
                  <a:schemeClr val="dk1"/>
                </a:solidFill>
                <a:latin typeface="Arial"/>
                <a:ea typeface="Arial"/>
                <a:cs typeface="Arial"/>
                <a:sym typeface="Arial"/>
              </a:rPr>
              <a:t>BY COACH:</a:t>
            </a:r>
            <a:endParaRPr b="1" i="0" sz="1400" u="none" cap="none" strike="noStrike">
              <a:solidFill>
                <a:schemeClr val="dk1"/>
              </a:solidFill>
              <a:latin typeface="Arial"/>
              <a:ea typeface="Arial"/>
              <a:cs typeface="Arial"/>
              <a:sym typeface="Arial"/>
            </a:endParaRPr>
          </a:p>
          <a:p>
            <a:pPr indent="0" lvl="0" marL="146050" marR="0" rtl="0" algn="l">
              <a:lnSpc>
                <a:spcPct val="100000"/>
              </a:lnSpc>
              <a:spcBef>
                <a:spcPts val="360"/>
              </a:spcBef>
              <a:spcAft>
                <a:spcPts val="0"/>
              </a:spcAft>
              <a:buClr>
                <a:srgbClr val="000000"/>
              </a:buClr>
              <a:buSzPts val="1300"/>
              <a:buFont typeface="Arial"/>
              <a:buNone/>
            </a:pPr>
            <a:r>
              <a:rPr b="0" i="0" lang="it-IT" sz="1400" u="sng" cap="none" strike="noStrike">
                <a:solidFill>
                  <a:schemeClr val="dk1"/>
                </a:solidFill>
                <a:latin typeface="Arial"/>
                <a:ea typeface="Arial"/>
                <a:cs typeface="Arial"/>
                <a:sym typeface="Arial"/>
                <a:hlinkClick r:id="rId15">
                  <a:extLst>
                    <a:ext uri="{A12FA001-AC4F-418D-AE19-62706E023703}">
                      <ahyp:hlinkClr val="tx"/>
                    </a:ext>
                  </a:extLst>
                </a:hlinkClick>
              </a:rPr>
              <a:t>Flixbus</a:t>
            </a:r>
            <a:r>
              <a:rPr b="0" i="0" lang="it-IT" sz="1400" u="none" cap="none" strike="noStrike">
                <a:solidFill>
                  <a:schemeClr val="dk1"/>
                </a:solidFill>
                <a:latin typeface="Arial"/>
                <a:ea typeface="Arial"/>
                <a:cs typeface="Arial"/>
                <a:sym typeface="Arial"/>
              </a:rPr>
              <a:t> Bus stop: via Fra’ Paolo Sarpi 42 (near the railway station), Padova;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300"/>
              <a:buFont typeface="Arial"/>
              <a:buNone/>
            </a:pPr>
            <a:r>
              <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360"/>
              </a:spcBef>
              <a:spcAft>
                <a:spcPts val="0"/>
              </a:spcAft>
              <a:buClr>
                <a:schemeClr val="dk1"/>
              </a:buClr>
              <a:buSzPts val="1400"/>
              <a:buFont typeface="Arial"/>
              <a:buChar char="●"/>
            </a:pPr>
            <a:r>
              <a:rPr b="1" i="0" lang="it-IT" sz="1400" u="none" cap="none" strike="noStrike">
                <a:solidFill>
                  <a:schemeClr val="dk1"/>
                </a:solidFill>
                <a:latin typeface="Arial"/>
                <a:ea typeface="Arial"/>
                <a:cs typeface="Arial"/>
                <a:sym typeface="Arial"/>
              </a:rPr>
              <a:t>BY CAR (toll motorways) :</a:t>
            </a:r>
            <a:endParaRPr b="1" i="0" sz="1400" u="none" cap="none" strike="noStrike">
              <a:solidFill>
                <a:schemeClr val="dk1"/>
              </a:solidFill>
              <a:latin typeface="Arial"/>
              <a:ea typeface="Arial"/>
              <a:cs typeface="Arial"/>
              <a:sym typeface="Arial"/>
            </a:endParaRPr>
          </a:p>
          <a:p>
            <a:pPr indent="0" lvl="0" marL="149225" marR="0" rtl="0" algn="l">
              <a:lnSpc>
                <a:spcPct val="100000"/>
              </a:lnSpc>
              <a:spcBef>
                <a:spcPts val="360"/>
              </a:spcBef>
              <a:spcAft>
                <a:spcPts val="0"/>
              </a:spcAft>
              <a:buClr>
                <a:srgbClr val="000000"/>
              </a:buClr>
              <a:buSzPts val="1400"/>
              <a:buFont typeface="Arial"/>
              <a:buNone/>
            </a:pPr>
            <a:r>
              <a:rPr b="0" i="0" lang="it-IT" sz="1400" u="sng" cap="none" strike="noStrike">
                <a:solidFill>
                  <a:schemeClr val="dk1"/>
                </a:solidFill>
                <a:latin typeface="Arial"/>
                <a:ea typeface="Arial"/>
                <a:cs typeface="Arial"/>
                <a:sym typeface="Arial"/>
                <a:hlinkClick r:id="rId16">
                  <a:extLst>
                    <a:ext uri="{A12FA001-AC4F-418D-AE19-62706E023703}">
                      <ahyp:hlinkClr val="tx"/>
                    </a:ext>
                  </a:extLst>
                </a:hlinkClick>
              </a:rPr>
              <a:t>www.autostrade.it</a:t>
            </a:r>
            <a:br>
              <a:rPr b="0" i="0" lang="it-IT" sz="1400" u="sng" cap="none" strike="noStrike">
                <a:solidFill>
                  <a:schemeClr val="dk1"/>
                </a:solidFill>
                <a:latin typeface="Arial"/>
                <a:ea typeface="Arial"/>
                <a:cs typeface="Arial"/>
                <a:sym typeface="Arial"/>
              </a:rPr>
            </a:br>
            <a:r>
              <a:rPr b="0" i="0" lang="it-IT" sz="1400" u="none" cap="none" strike="noStrike">
                <a:solidFill>
                  <a:schemeClr val="dk1"/>
                </a:solidFill>
                <a:latin typeface="Arial"/>
                <a:ea typeface="Arial"/>
                <a:cs typeface="Arial"/>
                <a:sym typeface="Arial"/>
              </a:rPr>
              <a:t>- A4 Torino – Trieste. Exits: Padova Ovest and Padova Est</a:t>
            </a:r>
            <a:br>
              <a:rPr b="0" i="0" lang="it-IT" sz="1400" u="none" cap="none" strike="noStrike">
                <a:solidFill>
                  <a:schemeClr val="dk1"/>
                </a:solidFill>
                <a:latin typeface="Arial"/>
                <a:ea typeface="Arial"/>
                <a:cs typeface="Arial"/>
                <a:sym typeface="Arial"/>
              </a:rPr>
            </a:br>
            <a:r>
              <a:rPr b="0" i="0" lang="it-IT" sz="1400" u="none" cap="none" strike="noStrike">
                <a:solidFill>
                  <a:schemeClr val="dk1"/>
                </a:solidFill>
                <a:latin typeface="Arial"/>
                <a:ea typeface="Arial"/>
                <a:cs typeface="Arial"/>
                <a:sym typeface="Arial"/>
              </a:rPr>
              <a:t>- A13 Bologna – Padova. Exit: Padova Sud and Padova Zona Industriale</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0214803130_0_325"/>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DISCOVERING PADUA</a:t>
            </a:r>
            <a:r>
              <a:rPr b="1" i="0" lang="it-IT" sz="2800"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48" name="Google Shape;548;g30214803130_0_325"/>
          <p:cNvSpPr txBox="1"/>
          <p:nvPr/>
        </p:nvSpPr>
        <p:spPr>
          <a:xfrm>
            <a:off x="739000" y="1312700"/>
            <a:ext cx="10789500" cy="3612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7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A city definable as truly </a:t>
            </a:r>
            <a:r>
              <a:rPr b="1" i="0" lang="it-IT" sz="2000" u="none" cap="none" strike="noStrike">
                <a:solidFill>
                  <a:srgbClr val="000000"/>
                </a:solidFill>
                <a:latin typeface="Arial"/>
                <a:ea typeface="Arial"/>
                <a:cs typeface="Arial"/>
                <a:sym typeface="Arial"/>
              </a:rPr>
              <a:t>student-friendly</a:t>
            </a:r>
            <a:r>
              <a:rPr b="0" i="0" lang="it-IT" sz="2000" u="none" cap="none" strike="noStrike">
                <a:solidFill>
                  <a:srgbClr val="000000"/>
                </a:solidFill>
                <a:latin typeface="Arial"/>
                <a:ea typeface="Arial"/>
                <a:cs typeface="Arial"/>
                <a:sym typeface="Arial"/>
              </a:rPr>
              <a:t>, Padua (</a:t>
            </a:r>
            <a:r>
              <a:rPr b="0" i="1" lang="it-IT" sz="2000" u="none" cap="none" strike="noStrike">
                <a:solidFill>
                  <a:srgbClr val="000000"/>
                </a:solidFill>
                <a:latin typeface="Arial"/>
                <a:ea typeface="Arial"/>
                <a:cs typeface="Arial"/>
                <a:sym typeface="Arial"/>
              </a:rPr>
              <a:t>Padova</a:t>
            </a:r>
            <a:r>
              <a:rPr b="0" i="0" lang="it-IT" sz="2000" u="none" cap="none" strike="noStrike">
                <a:solidFill>
                  <a:srgbClr val="000000"/>
                </a:solidFill>
                <a:latin typeface="Arial"/>
                <a:ea typeface="Arial"/>
                <a:cs typeface="Arial"/>
                <a:sym typeface="Arial"/>
              </a:rPr>
              <a:t>) hosts almost 70,000 students within a population of little more than 210,000 inhabitants: these are the numbers depicting one of the oldest university towns, where student and city life coexist in close proximity on a daily basis.</a:t>
            </a:r>
            <a:endParaRPr b="0" i="0" sz="2000" u="none" cap="none" strike="noStrike">
              <a:solidFill>
                <a:srgbClr val="000000"/>
              </a:solidFill>
              <a:latin typeface="Arial"/>
              <a:ea typeface="Arial"/>
              <a:cs typeface="Arial"/>
              <a:sym typeface="Arial"/>
            </a:endParaRPr>
          </a:p>
          <a:p>
            <a:pPr indent="-285750" lvl="0" marL="285750" marR="0" rtl="0" algn="l">
              <a:lnSpc>
                <a:spcPct val="107000"/>
              </a:lnSpc>
              <a:spcBef>
                <a:spcPts val="1500"/>
              </a:spcBef>
              <a:spcAft>
                <a:spcPts val="0"/>
              </a:spcAft>
              <a:buClr>
                <a:srgbClr val="000000"/>
              </a:buClr>
              <a:buSzPts val="2000"/>
              <a:buFont typeface="Arial"/>
              <a:buChar char="•"/>
            </a:pPr>
            <a:r>
              <a:rPr b="0" i="1" lang="it-IT" sz="2000" u="none" cap="none" strike="noStrike">
                <a:solidFill>
                  <a:srgbClr val="000000"/>
                </a:solidFill>
                <a:latin typeface="Arial"/>
                <a:ea typeface="Arial"/>
                <a:cs typeface="Arial"/>
                <a:sym typeface="Arial"/>
              </a:rPr>
              <a:t>Prato della Valle, St. Anthony Basilica, Scrovegni Chapel</a:t>
            </a:r>
            <a:r>
              <a:rPr b="0" i="0" lang="it-IT" sz="2000" u="none" cap="none" strike="noStrike">
                <a:solidFill>
                  <a:srgbClr val="000000"/>
                </a:solidFill>
                <a:latin typeface="Arial"/>
                <a:ea typeface="Arial"/>
                <a:cs typeface="Arial"/>
                <a:sym typeface="Arial"/>
              </a:rPr>
              <a:t> are only the most renowned examples of all the </a:t>
            </a:r>
            <a:r>
              <a:rPr b="1" i="0" lang="it-IT" sz="2000" u="sng" cap="none" strike="noStrike">
                <a:solidFill>
                  <a:srgbClr val="B3071B"/>
                </a:solidFill>
                <a:latin typeface="Arial"/>
                <a:ea typeface="Arial"/>
                <a:cs typeface="Arial"/>
                <a:sym typeface="Arial"/>
                <a:hlinkClick r:id="rId3">
                  <a:extLst>
                    <a:ext uri="{A12FA001-AC4F-418D-AE19-62706E023703}">
                      <ahyp:hlinkClr val="tx"/>
                    </a:ext>
                  </a:extLst>
                </a:hlinkClick>
              </a:rPr>
              <a:t>Cultural landmarks</a:t>
            </a:r>
            <a:r>
              <a:rPr b="0" i="0" lang="it-IT" sz="2000" u="none" cap="none" strike="noStrike">
                <a:solidFill>
                  <a:srgbClr val="96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you can visit in Padova! </a:t>
            </a:r>
            <a:endParaRPr b="0" i="0" sz="2000" u="none" cap="none" strike="noStrike">
              <a:solidFill>
                <a:srgbClr val="000000"/>
              </a:solidFill>
              <a:latin typeface="Arial"/>
              <a:ea typeface="Arial"/>
              <a:cs typeface="Arial"/>
              <a:sym typeface="Arial"/>
            </a:endParaRPr>
          </a:p>
          <a:p>
            <a:pPr indent="-285750" lvl="0" marL="285750" marR="0" rtl="0" algn="l">
              <a:lnSpc>
                <a:spcPct val="107000"/>
              </a:lnSpc>
              <a:spcBef>
                <a:spcPts val="150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Many </a:t>
            </a:r>
            <a:r>
              <a:rPr b="1" i="0" lang="it-IT" sz="2000" u="none" cap="none" strike="noStrike">
                <a:solidFill>
                  <a:srgbClr val="000000"/>
                </a:solidFill>
                <a:latin typeface="Arial"/>
                <a:ea typeface="Arial"/>
                <a:cs typeface="Arial"/>
                <a:sym typeface="Arial"/>
              </a:rPr>
              <a:t>artistic and monumental masterpieces</a:t>
            </a:r>
            <a:r>
              <a:rPr b="0" i="0" lang="it-IT" sz="2000" u="none" cap="none" strike="noStrike">
                <a:solidFill>
                  <a:srgbClr val="000000"/>
                </a:solidFill>
                <a:latin typeface="Arial"/>
                <a:ea typeface="Arial"/>
                <a:cs typeface="Arial"/>
                <a:sym typeface="Arial"/>
              </a:rPr>
              <a:t> are part of the</a:t>
            </a:r>
            <a:r>
              <a:rPr b="1" i="0" lang="it-IT" sz="2000" u="none" cap="none" strike="noStrike">
                <a:solidFill>
                  <a:srgbClr val="B3071B"/>
                </a:solidFill>
                <a:latin typeface="Arial"/>
                <a:ea typeface="Arial"/>
                <a:cs typeface="Arial"/>
                <a:sym typeface="Arial"/>
              </a:rPr>
              <a:t> </a:t>
            </a:r>
            <a:r>
              <a:rPr b="1" i="0" lang="it-IT" sz="2000" u="sng" cap="none" strike="noStrike">
                <a:solidFill>
                  <a:srgbClr val="B3071B"/>
                </a:solidFill>
                <a:latin typeface="Arial"/>
                <a:ea typeface="Arial"/>
                <a:cs typeface="Arial"/>
                <a:sym typeface="Arial"/>
                <a:hlinkClick r:id="rId4">
                  <a:extLst>
                    <a:ext uri="{A12FA001-AC4F-418D-AE19-62706E023703}">
                      <ahyp:hlinkClr val="tx"/>
                    </a:ext>
                  </a:extLst>
                </a:hlinkClick>
              </a:rPr>
              <a:t>University cultural heritage</a:t>
            </a:r>
            <a:r>
              <a:rPr b="0" i="0" lang="it-IT" sz="2000" u="none" cap="none" strike="noStrike">
                <a:solidFill>
                  <a:srgbClr val="000000"/>
                </a:solidFill>
                <a:latin typeface="Arial"/>
                <a:ea typeface="Arial"/>
                <a:cs typeface="Arial"/>
                <a:sym typeface="Arial"/>
              </a:rPr>
              <a:t>, including Palazzo Bo, Palazzo Liviano, the Botanical Garden and La Specola.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150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p:txBody>
      </p:sp>
      <p:sp>
        <p:nvSpPr>
          <p:cNvPr id="549" name="Google Shape;549;g30214803130_0_325"/>
          <p:cNvSpPr txBox="1"/>
          <p:nvPr/>
        </p:nvSpPr>
        <p:spPr>
          <a:xfrm>
            <a:off x="3527525" y="4121100"/>
            <a:ext cx="8247300" cy="2736900"/>
          </a:xfrm>
          <a:prstGeom prst="rect">
            <a:avLst/>
          </a:prstGeom>
          <a:noFill/>
          <a:ln>
            <a:noFill/>
          </a:ln>
        </p:spPr>
        <p:txBody>
          <a:bodyPr anchorCtr="0" anchor="ctr" bIns="45700" lIns="91425" spcFirstLastPara="1" rIns="216000" wrap="square" tIns="180000">
            <a:noAutofit/>
          </a:bodyPr>
          <a:lstStyle/>
          <a:p>
            <a:pPr indent="-285750" lvl="0" marL="285750" marR="0" rtl="0" algn="l">
              <a:lnSpc>
                <a:spcPct val="107000"/>
              </a:lnSpc>
              <a:spcBef>
                <a:spcPts val="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There are plenty of opportunity in town to listen to good music and take part in </a:t>
            </a:r>
            <a:r>
              <a:rPr b="1" i="0" lang="it-IT" sz="2000" u="none" cap="none" strike="noStrike">
                <a:solidFill>
                  <a:srgbClr val="000000"/>
                </a:solidFill>
                <a:latin typeface="Arial"/>
                <a:ea typeface="Arial"/>
                <a:cs typeface="Arial"/>
                <a:sym typeface="Arial"/>
              </a:rPr>
              <a:t>cultural activities</a:t>
            </a:r>
            <a:r>
              <a:rPr b="0" i="0" lang="it-IT" sz="2000" u="none" cap="none" strike="noStrike">
                <a:solidFill>
                  <a:srgbClr val="000000"/>
                </a:solidFill>
                <a:latin typeface="Arial"/>
                <a:ea typeface="Arial"/>
                <a:cs typeface="Arial"/>
                <a:sym typeface="Arial"/>
              </a:rPr>
              <a:t>, like visiting </a:t>
            </a:r>
            <a:r>
              <a:rPr b="1" i="0" lang="it-IT" sz="2000" u="sng" cap="none" strike="noStrike">
                <a:solidFill>
                  <a:srgbClr val="B3071B"/>
                </a:solidFill>
                <a:latin typeface="Arial"/>
                <a:ea typeface="Arial"/>
                <a:cs typeface="Arial"/>
                <a:sym typeface="Arial"/>
                <a:hlinkClick r:id="rId5">
                  <a:extLst>
                    <a:ext uri="{A12FA001-AC4F-418D-AE19-62706E023703}">
                      <ahyp:hlinkClr val="tx"/>
                    </a:ext>
                  </a:extLst>
                </a:hlinkClick>
              </a:rPr>
              <a:t>city museums and exhibitions</a:t>
            </a:r>
            <a:r>
              <a:rPr b="0" i="0" lang="it-IT" sz="2000" u="none" cap="none" strike="noStrike">
                <a:solidFill>
                  <a:srgbClr val="000000"/>
                </a:solidFill>
                <a:latin typeface="Arial"/>
                <a:ea typeface="Arial"/>
                <a:cs typeface="Arial"/>
                <a:sym typeface="Arial"/>
              </a:rPr>
              <a:t>  or going to theatres, concert halls and cinemas: </a:t>
            </a:r>
            <a:r>
              <a:rPr b="1" i="0" lang="it-IT" sz="2000" u="sng" cap="none" strike="noStrike">
                <a:solidFill>
                  <a:srgbClr val="B3071B"/>
                </a:solidFill>
                <a:latin typeface="Arial"/>
                <a:ea typeface="Arial"/>
                <a:cs typeface="Arial"/>
                <a:sym typeface="Arial"/>
                <a:hlinkClick r:id="rId6">
                  <a:extLst>
                    <a:ext uri="{A12FA001-AC4F-418D-AE19-62706E023703}">
                      <ahyp:hlinkClr val="tx"/>
                    </a:ext>
                  </a:extLst>
                </a:hlinkClick>
              </a:rPr>
              <a:t>Music, theatre and cinema</a:t>
            </a:r>
            <a:endParaRPr b="1" i="0" sz="2000" u="none" cap="none" strike="noStrike">
              <a:solidFill>
                <a:srgbClr val="B3071B"/>
              </a:solidFill>
              <a:latin typeface="Arial"/>
              <a:ea typeface="Arial"/>
              <a:cs typeface="Arial"/>
              <a:sym typeface="Arial"/>
            </a:endParaRPr>
          </a:p>
          <a:p>
            <a:pPr indent="-285750" lvl="0" marL="285750" marR="0" rtl="0" algn="l">
              <a:lnSpc>
                <a:spcPct val="107000"/>
              </a:lnSpc>
              <a:spcBef>
                <a:spcPts val="2000"/>
              </a:spcBef>
              <a:spcAft>
                <a:spcPts val="0"/>
              </a:spcAft>
              <a:buClr>
                <a:srgbClr val="000000"/>
              </a:buClr>
              <a:buSzPts val="2000"/>
              <a:buFont typeface="Arial"/>
              <a:buChar char="•"/>
            </a:pPr>
            <a:r>
              <a:rPr b="0" i="0" lang="it-IT" sz="2000" u="none" cap="none" strike="noStrike">
                <a:solidFill>
                  <a:srgbClr val="000000"/>
                </a:solidFill>
                <a:latin typeface="Arial"/>
                <a:ea typeface="Arial"/>
                <a:cs typeface="Arial"/>
                <a:sym typeface="Arial"/>
              </a:rPr>
              <a:t>Please check here the University of Padova programme of </a:t>
            </a:r>
            <a:r>
              <a:rPr b="1" i="0" lang="it-IT" sz="2000" u="sng" cap="none" strike="noStrike">
                <a:solidFill>
                  <a:srgbClr val="B3071B"/>
                </a:solidFill>
                <a:latin typeface="Arial"/>
                <a:ea typeface="Arial"/>
                <a:cs typeface="Arial"/>
                <a:sym typeface="Arial"/>
                <a:hlinkClick r:id="rId7">
                  <a:extLst>
                    <a:ext uri="{A12FA001-AC4F-418D-AE19-62706E023703}">
                      <ahyp:hlinkClr val="tx"/>
                    </a:ext>
                  </a:extLst>
                </a:hlinkClick>
              </a:rPr>
              <a:t>Events</a:t>
            </a:r>
            <a:r>
              <a:rPr b="0" i="0" lang="it-IT" sz="2000" u="none" cap="none" strike="noStrike">
                <a:solidFill>
                  <a:srgbClr val="0000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p:txBody>
      </p:sp>
      <p:pic>
        <p:nvPicPr>
          <p:cNvPr id="550" name="Google Shape;550;g30214803130_0_325"/>
          <p:cNvPicPr preferRelativeResize="0"/>
          <p:nvPr/>
        </p:nvPicPr>
        <p:blipFill rotWithShape="1">
          <a:blip r:embed="rId8">
            <a:alphaModFix/>
          </a:blip>
          <a:srcRect b="2099" l="0" r="22233" t="12880"/>
          <a:stretch/>
        </p:blipFill>
        <p:spPr>
          <a:xfrm>
            <a:off x="12" y="4481502"/>
            <a:ext cx="3149599" cy="23764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30214803130_0_330"/>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chemeClr val="lt1"/>
                </a:solidFill>
                <a:latin typeface="Arial"/>
                <a:ea typeface="Arial"/>
                <a:cs typeface="Arial"/>
                <a:sym typeface="Arial"/>
              </a:rPr>
              <a:t>CONTACTS</a:t>
            </a:r>
            <a:endParaRPr b="0" i="0" sz="1400" u="none" cap="none" strike="noStrike">
              <a:solidFill>
                <a:srgbClr val="000000"/>
              </a:solidFill>
              <a:latin typeface="Arial"/>
              <a:ea typeface="Arial"/>
              <a:cs typeface="Arial"/>
              <a:sym typeface="Arial"/>
            </a:endParaRPr>
          </a:p>
        </p:txBody>
      </p:sp>
      <p:sp>
        <p:nvSpPr>
          <p:cNvPr id="557" name="Google Shape;557;g30214803130_0_330"/>
          <p:cNvSpPr txBox="1"/>
          <p:nvPr/>
        </p:nvSpPr>
        <p:spPr>
          <a:xfrm>
            <a:off x="1793550" y="1455350"/>
            <a:ext cx="8604900" cy="429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it-IT" sz="2100" u="none" cap="none" strike="noStrike">
                <a:solidFill>
                  <a:srgbClr val="000000"/>
                </a:solidFill>
                <a:latin typeface="Arial"/>
                <a:ea typeface="Arial"/>
                <a:cs typeface="Arial"/>
                <a:sym typeface="Arial"/>
              </a:rPr>
              <a:t>Enrolment procedures: </a:t>
            </a:r>
            <a:r>
              <a:rPr b="0" i="0" lang="it-IT" sz="2100" u="sng" cap="none" strike="noStrike">
                <a:solidFill>
                  <a:srgbClr val="000000"/>
                </a:solidFill>
                <a:latin typeface="Arial"/>
                <a:ea typeface="Arial"/>
                <a:cs typeface="Arial"/>
                <a:sym typeface="Arial"/>
                <a:hlinkClick r:id="rId3">
                  <a:extLst>
                    <a:ext uri="{A12FA001-AC4F-418D-AE19-62706E023703}">
                      <ahyp:hlinkClr val="tx"/>
                    </a:ext>
                  </a:extLst>
                </a:hlinkClick>
              </a:rPr>
              <a:t>international.admission@unipd.it</a:t>
            </a:r>
            <a:r>
              <a:rPr b="0" i="0" lang="it-IT" sz="2100" u="none" cap="none" strike="noStrike">
                <a:solidFill>
                  <a:srgbClr val="000000"/>
                </a:solidFill>
                <a:latin typeface="Arial"/>
                <a:ea typeface="Arial"/>
                <a:cs typeface="Arial"/>
                <a:sym typeface="Arial"/>
              </a:rPr>
              <a:t>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it-IT" sz="2100" u="none" cap="none" strike="noStrike">
                <a:solidFill>
                  <a:srgbClr val="000000"/>
                </a:solidFill>
                <a:latin typeface="Arial"/>
                <a:ea typeface="Arial"/>
                <a:cs typeface="Arial"/>
                <a:sym typeface="Arial"/>
              </a:rPr>
              <a:t>Residence permit: </a:t>
            </a:r>
            <a:r>
              <a:rPr b="0" i="0" lang="it-IT" sz="2100" u="sng" cap="none" strike="noStrike">
                <a:solidFill>
                  <a:srgbClr val="000000"/>
                </a:solidFill>
                <a:latin typeface="Arial"/>
                <a:ea typeface="Arial"/>
                <a:cs typeface="Arial"/>
                <a:sym typeface="Arial"/>
                <a:hlinkClick r:id="rId4">
                  <a:extLst>
                    <a:ext uri="{A12FA001-AC4F-418D-AE19-62706E023703}">
                      <ahyp:hlinkClr val="tx"/>
                    </a:ext>
                  </a:extLst>
                </a:hlinkClick>
              </a:rPr>
              <a:t>saos@unipd.it</a:t>
            </a:r>
            <a:endParaRPr b="0" i="0" sz="21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it-IT" sz="2100" u="none" cap="none" strike="noStrike">
                <a:solidFill>
                  <a:srgbClr val="000000"/>
                </a:solidFill>
                <a:latin typeface="Arial"/>
                <a:ea typeface="Arial"/>
                <a:cs typeface="Arial"/>
                <a:sym typeface="Arial"/>
              </a:rPr>
              <a:t>Student career (after enrolment): </a:t>
            </a:r>
            <a:r>
              <a:rPr b="0" i="0" lang="it-IT" sz="2100" u="sng" cap="none" strike="noStrike">
                <a:solidFill>
                  <a:srgbClr val="000000"/>
                </a:solidFill>
                <a:latin typeface="Arial"/>
                <a:ea typeface="Arial"/>
                <a:cs typeface="Arial"/>
                <a:sym typeface="Arial"/>
                <a:hlinkClick r:id="rId5">
                  <a:extLst>
                    <a:ext uri="{A12FA001-AC4F-418D-AE19-62706E023703}">
                      <ahyp:hlinkClr val="tx"/>
                    </a:ext>
                  </a:extLst>
                </a:hlinkClick>
              </a:rPr>
              <a:t>carriere.studenti@unipd.it</a:t>
            </a:r>
            <a:r>
              <a:rPr b="0" i="0" lang="it-IT" sz="2100" u="sng" cap="none" strike="noStrike">
                <a:solidFill>
                  <a:srgbClr val="000000"/>
                </a:solidFill>
                <a:latin typeface="Arial"/>
                <a:ea typeface="Arial"/>
                <a:cs typeface="Arial"/>
                <a:sym typeface="Arial"/>
              </a:rPr>
              <a:t>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it-IT" sz="2100" u="none" cap="none" strike="noStrike">
                <a:solidFill>
                  <a:srgbClr val="000000"/>
                </a:solidFill>
                <a:latin typeface="Arial"/>
                <a:ea typeface="Arial"/>
                <a:cs typeface="Arial"/>
                <a:sym typeface="Arial"/>
              </a:rPr>
              <a:t>Tuition fees, Regional scholarship: </a:t>
            </a:r>
            <a:r>
              <a:rPr b="0" i="0" lang="it-IT" sz="2100" u="sng" cap="none" strike="noStrike">
                <a:solidFill>
                  <a:srgbClr val="000000"/>
                </a:solidFill>
                <a:latin typeface="Arial"/>
                <a:ea typeface="Arial"/>
                <a:cs typeface="Arial"/>
                <a:sym typeface="Arial"/>
                <a:hlinkClick r:id="rId6">
                  <a:extLst>
                    <a:ext uri="{A12FA001-AC4F-418D-AE19-62706E023703}">
                      <ahyp:hlinkClr val="tx"/>
                    </a:ext>
                  </a:extLst>
                </a:hlinkClick>
              </a:rPr>
              <a:t>benefici.studenti@unipd.it</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it-IT" sz="2100" u="none" cap="none" strike="noStrike">
                <a:solidFill>
                  <a:srgbClr val="000000"/>
                </a:solidFill>
                <a:latin typeface="Arial"/>
                <a:ea typeface="Arial"/>
                <a:cs typeface="Arial"/>
                <a:sym typeface="Arial"/>
              </a:rPr>
              <a:t>Isee/CAF CIA PADOVA: </a:t>
            </a:r>
            <a:r>
              <a:rPr b="0" i="0" lang="it-IT" sz="2100" u="sng" cap="none" strike="noStrike">
                <a:solidFill>
                  <a:srgbClr val="000000"/>
                </a:solidFill>
                <a:latin typeface="Arial"/>
                <a:ea typeface="Arial"/>
                <a:cs typeface="Arial"/>
                <a:sym typeface="Arial"/>
                <a:hlinkClick r:id="rId7">
                  <a:extLst>
                    <a:ext uri="{A12FA001-AC4F-418D-AE19-62706E023703}">
                      <ahyp:hlinkClr val="tx"/>
                    </a:ext>
                  </a:extLst>
                </a:hlinkClick>
              </a:rPr>
              <a:t>caf-iseeunipd@ciapadova.it</a:t>
            </a:r>
            <a:endParaRPr b="0" i="0" sz="21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it-IT" sz="2100" u="none" cap="none" strike="noStrike">
                <a:solidFill>
                  <a:srgbClr val="000000"/>
                </a:solidFill>
                <a:latin typeface="Arial"/>
                <a:ea typeface="Arial"/>
                <a:cs typeface="Arial"/>
                <a:sym typeface="Arial"/>
              </a:rPr>
              <a:t>Accommodation: </a:t>
            </a:r>
            <a:r>
              <a:rPr b="0" i="0" lang="it-IT" sz="2100" u="sng" cap="none" strike="noStrike">
                <a:solidFill>
                  <a:srgbClr val="000000"/>
                </a:solidFill>
                <a:latin typeface="Arial"/>
                <a:ea typeface="Arial"/>
                <a:cs typeface="Arial"/>
                <a:sym typeface="Arial"/>
                <a:hlinkClick r:id="rId8">
                  <a:extLst>
                    <a:ext uri="{A12FA001-AC4F-418D-AE19-62706E023703}">
                      <ahyp:hlinkClr val="tx"/>
                    </a:ext>
                  </a:extLst>
                </a:hlinkClick>
              </a:rPr>
              <a:t>housing@unipd.it</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100" u="sng" cap="none" strike="noStrike">
              <a:solidFill>
                <a:srgbClr val="000000"/>
              </a:solidFill>
              <a:latin typeface="Arial"/>
              <a:ea typeface="Arial"/>
              <a:cs typeface="Arial"/>
              <a:sym typeface="Arial"/>
              <a:hlinkClick r:id="rId9">
                <a:extLst>
                  <a:ext uri="{A12FA001-AC4F-418D-AE19-62706E023703}">
                    <ahyp:hlinkClr val="tx"/>
                  </a:ext>
                </a:extLst>
              </a:hlinkClick>
            </a:endParaRPr>
          </a:p>
        </p:txBody>
      </p:sp>
      <p:pic>
        <p:nvPicPr>
          <p:cNvPr id="558" name="Google Shape;558;g30214803130_0_330"/>
          <p:cNvPicPr preferRelativeResize="0"/>
          <p:nvPr/>
        </p:nvPicPr>
        <p:blipFill rotWithShape="1">
          <a:blip r:embed="rId10">
            <a:alphaModFix/>
          </a:blip>
          <a:srcRect b="18479" l="0" r="0" t="24429"/>
          <a:stretch/>
        </p:blipFill>
        <p:spPr>
          <a:xfrm>
            <a:off x="1518450" y="5446000"/>
            <a:ext cx="9155102" cy="14119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05bf509e71_0_769"/>
          <p:cNvSpPr txBox="1"/>
          <p:nvPr>
            <p:ph idx="4294967295" type="title"/>
          </p:nvPr>
        </p:nvSpPr>
        <p:spPr>
          <a:xfrm>
            <a:off x="1097100" y="5027651"/>
            <a:ext cx="10972800" cy="114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rPr b="1" lang="it-IT" sz="2200">
                <a:solidFill>
                  <a:srgbClr val="960000"/>
                </a:solidFill>
                <a:latin typeface="Calibri"/>
                <a:ea typeface="Calibri"/>
                <a:cs typeface="Calibri"/>
                <a:sym typeface="Calibri"/>
              </a:rPr>
              <a:t> </a:t>
            </a:r>
            <a:endParaRPr b="1" sz="2200">
              <a:solidFill>
                <a:srgbClr val="960000"/>
              </a:solidFill>
              <a:latin typeface="Calibri"/>
              <a:ea typeface="Calibri"/>
              <a:cs typeface="Calibri"/>
              <a:sym typeface="Calibri"/>
            </a:endParaRPr>
          </a:p>
          <a:p>
            <a:pPr indent="0" lvl="0" marL="0" rtl="0" algn="l">
              <a:spcBef>
                <a:spcPts val="0"/>
              </a:spcBef>
              <a:spcAft>
                <a:spcPts val="0"/>
              </a:spcAft>
              <a:buNone/>
            </a:pPr>
            <a:r>
              <a:t/>
            </a:r>
            <a:endParaRPr b="1" sz="2200">
              <a:solidFill>
                <a:srgbClr val="960000"/>
              </a:solidFill>
              <a:latin typeface="Calibri"/>
              <a:ea typeface="Calibri"/>
              <a:cs typeface="Calibri"/>
              <a:sym typeface="Calibri"/>
            </a:endParaRPr>
          </a:p>
          <a:p>
            <a:pPr indent="0" lvl="0" marL="0" rtl="0" algn="l">
              <a:spcBef>
                <a:spcPts val="0"/>
              </a:spcBef>
              <a:spcAft>
                <a:spcPts val="0"/>
              </a:spcAft>
              <a:buNone/>
            </a:pPr>
            <a:r>
              <a:t/>
            </a:r>
            <a:endParaRPr b="1" sz="2200">
              <a:solidFill>
                <a:srgbClr val="960000"/>
              </a:solidFill>
              <a:latin typeface="Calibri"/>
              <a:ea typeface="Calibri"/>
              <a:cs typeface="Calibri"/>
              <a:sym typeface="Calibri"/>
            </a:endParaRPr>
          </a:p>
          <a:p>
            <a:pPr indent="0" lvl="0" marL="0" rtl="0" algn="l">
              <a:spcBef>
                <a:spcPts val="0"/>
              </a:spcBef>
              <a:spcAft>
                <a:spcPts val="0"/>
              </a:spcAft>
              <a:buNone/>
            </a:pPr>
            <a:r>
              <a:rPr b="1" lang="it-IT" sz="2200" u="sng">
                <a:solidFill>
                  <a:schemeClr val="hlink"/>
                </a:solidFill>
                <a:latin typeface="Calibri"/>
                <a:ea typeface="Calibri"/>
                <a:cs typeface="Calibri"/>
                <a:sym typeface="Calibri"/>
                <a:hlinkClick r:id="rId3"/>
              </a:rPr>
              <a:t>cdl.animalcare@unipd.it</a:t>
            </a:r>
            <a:r>
              <a:rPr b="1" lang="it-IT" sz="2200">
                <a:solidFill>
                  <a:srgbClr val="960000"/>
                </a:solidFill>
                <a:latin typeface="Calibri"/>
                <a:ea typeface="Calibri"/>
                <a:cs typeface="Calibri"/>
                <a:sym typeface="Calibri"/>
              </a:rPr>
              <a:t>                                          </a:t>
            </a:r>
            <a:r>
              <a:rPr b="1" lang="it-IT" sz="2200" u="sng">
                <a:solidFill>
                  <a:schemeClr val="hlink"/>
                </a:solidFill>
                <a:latin typeface="Calibri"/>
                <a:ea typeface="Calibri"/>
                <a:cs typeface="Calibri"/>
                <a:sym typeface="Calibri"/>
                <a:hlinkClick r:id="rId4"/>
              </a:rPr>
              <a:t>Animal Care</a:t>
            </a:r>
            <a:endParaRPr b="1" sz="2200">
              <a:solidFill>
                <a:srgbClr val="960000"/>
              </a:solidFill>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rPr b="1" lang="it-IT" sz="2200" u="sng">
                <a:solidFill>
                  <a:schemeClr val="hlink"/>
                </a:solidFill>
                <a:latin typeface="Calibri"/>
                <a:ea typeface="Calibri"/>
                <a:cs typeface="Calibri"/>
                <a:sym typeface="Calibri"/>
                <a:hlinkClick r:id="rId5"/>
              </a:rPr>
              <a:t>BCA_campus_unipd</a:t>
            </a:r>
            <a:r>
              <a:rPr lang="it-IT"/>
              <a:t>                     </a:t>
            </a:r>
            <a:r>
              <a:rPr b="1" lang="it-IT" sz="2200" u="sng">
                <a:solidFill>
                  <a:srgbClr val="C00000"/>
                </a:solidFill>
                <a:highlight>
                  <a:srgbClr val="EDEBE9"/>
                </a:highlight>
                <a:latin typeface="Calibri"/>
                <a:ea typeface="Calibri"/>
                <a:cs typeface="Calibri"/>
                <a:sym typeface="Calibri"/>
                <a:hlinkClick r:id="rId6">
                  <a:extLst>
                    <a:ext uri="{A12FA001-AC4F-418D-AE19-62706E023703}">
                      <ahyp:hlinkClr val="tx"/>
                    </a:ext>
                  </a:extLst>
                </a:hlinkClick>
              </a:rPr>
              <a:t>bca_campus_unipd</a:t>
            </a:r>
            <a:r>
              <a:rPr b="1" lang="it-IT" sz="2200" u="sng">
                <a:solidFill>
                  <a:srgbClr val="C00000"/>
                </a:solidFill>
                <a:highlight>
                  <a:srgbClr val="EDEBE9"/>
                </a:highlight>
                <a:latin typeface="Calibri"/>
                <a:ea typeface="Calibri"/>
                <a:cs typeface="Calibri"/>
                <a:sym typeface="Calibri"/>
              </a:rPr>
              <a:t>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t/>
            </a:r>
            <a:endParaRPr b="1" sz="2200" u="sng">
              <a:solidFill>
                <a:srgbClr val="C00000"/>
              </a:solidFill>
              <a:latin typeface="Calibri"/>
              <a:ea typeface="Calibri"/>
              <a:cs typeface="Calibri"/>
              <a:sym typeface="Calibri"/>
            </a:endParaRPr>
          </a:p>
          <a:p>
            <a:pPr indent="0" lvl="0" marL="0" rtl="0" algn="l">
              <a:spcBef>
                <a:spcPts val="0"/>
              </a:spcBef>
              <a:spcAft>
                <a:spcPts val="0"/>
              </a:spcAft>
              <a:buNone/>
            </a:pPr>
            <a:r>
              <a:t/>
            </a:r>
            <a:endParaRPr b="1" sz="2200">
              <a:latin typeface="Calibri"/>
              <a:ea typeface="Calibri"/>
              <a:cs typeface="Calibri"/>
              <a:sym typeface="Calibri"/>
            </a:endParaRPr>
          </a:p>
          <a:p>
            <a:pPr indent="0" lvl="0" marL="0" rtl="0" algn="l">
              <a:spcBef>
                <a:spcPts val="0"/>
              </a:spcBef>
              <a:spcAft>
                <a:spcPts val="0"/>
              </a:spcAft>
              <a:buNone/>
            </a:pPr>
            <a:r>
              <a:rPr b="1" lang="it-IT" sz="2200" u="sng">
                <a:solidFill>
                  <a:srgbClr val="C00000"/>
                </a:solidFill>
                <a:highlight>
                  <a:srgbClr val="EDEBE9"/>
                </a:highlight>
                <a:latin typeface="Calibri"/>
                <a:ea typeface="Calibri"/>
                <a:cs typeface="Calibri"/>
                <a:sym typeface="Calibri"/>
                <a:hlinkClick r:id="rId7">
                  <a:extLst>
                    <a:ext uri="{A12FA001-AC4F-418D-AE19-62706E023703}">
                      <ahyp:hlinkClr val="tx"/>
                    </a:ext>
                  </a:extLst>
                </a:hlinkClick>
              </a:rPr>
              <a:t>bca_campus_unipd</a:t>
            </a:r>
            <a:r>
              <a:rPr b="1" lang="it-IT" sz="2200" u="sng">
                <a:solidFill>
                  <a:srgbClr val="C00000"/>
                </a:solidFill>
                <a:highlight>
                  <a:srgbClr val="EDEBE9"/>
                </a:highlight>
                <a:latin typeface="Calibri"/>
                <a:ea typeface="Calibri"/>
                <a:cs typeface="Calibri"/>
                <a:sym typeface="Calibri"/>
              </a:rPr>
              <a:t> </a:t>
            </a:r>
            <a:endParaRPr sz="2200"/>
          </a:p>
        </p:txBody>
      </p:sp>
      <p:pic>
        <p:nvPicPr>
          <p:cNvPr id="565" name="Google Shape;565;g305bf509e71_0_769"/>
          <p:cNvPicPr preferRelativeResize="0"/>
          <p:nvPr/>
        </p:nvPicPr>
        <p:blipFill rotWithShape="1">
          <a:blip r:embed="rId8">
            <a:alphaModFix/>
          </a:blip>
          <a:srcRect b="0" l="0" r="0" t="0"/>
          <a:stretch/>
        </p:blipFill>
        <p:spPr>
          <a:xfrm>
            <a:off x="8701658" y="5947675"/>
            <a:ext cx="903933" cy="531725"/>
          </a:xfrm>
          <a:prstGeom prst="rect">
            <a:avLst/>
          </a:prstGeom>
          <a:noFill/>
          <a:ln>
            <a:noFill/>
          </a:ln>
        </p:spPr>
      </p:pic>
      <p:sp>
        <p:nvSpPr>
          <p:cNvPr id="566" name="Google Shape;566;g305bf509e71_0_769"/>
          <p:cNvSpPr txBox="1"/>
          <p:nvPr/>
        </p:nvSpPr>
        <p:spPr>
          <a:xfrm>
            <a:off x="10822600" y="1305350"/>
            <a:ext cx="139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67" name="Google Shape;567;g305bf509e71_0_769"/>
          <p:cNvPicPr preferRelativeResize="0"/>
          <p:nvPr/>
        </p:nvPicPr>
        <p:blipFill>
          <a:blip r:embed="rId9">
            <a:alphaModFix/>
          </a:blip>
          <a:stretch>
            <a:fillRect/>
          </a:stretch>
        </p:blipFill>
        <p:spPr>
          <a:xfrm>
            <a:off x="8701658" y="4800075"/>
            <a:ext cx="677950" cy="677950"/>
          </a:xfrm>
          <a:prstGeom prst="rect">
            <a:avLst/>
          </a:prstGeom>
          <a:noFill/>
          <a:ln>
            <a:noFill/>
          </a:ln>
        </p:spPr>
      </p:pic>
      <p:pic>
        <p:nvPicPr>
          <p:cNvPr id="568" name="Google Shape;568;g305bf509e71_0_769"/>
          <p:cNvPicPr preferRelativeResize="0"/>
          <p:nvPr/>
        </p:nvPicPr>
        <p:blipFill rotWithShape="1">
          <a:blip r:embed="rId10">
            <a:alphaModFix/>
          </a:blip>
          <a:srcRect b="0" l="0" r="0" t="0"/>
          <a:stretch/>
        </p:blipFill>
        <p:spPr>
          <a:xfrm>
            <a:off x="71041" y="6023646"/>
            <a:ext cx="903933" cy="533688"/>
          </a:xfrm>
          <a:prstGeom prst="rect">
            <a:avLst/>
          </a:prstGeom>
          <a:noFill/>
          <a:ln>
            <a:noFill/>
          </a:ln>
        </p:spPr>
      </p:pic>
      <p:pic>
        <p:nvPicPr>
          <p:cNvPr id="569" name="Google Shape;569;g305bf509e71_0_769"/>
          <p:cNvPicPr preferRelativeResize="0"/>
          <p:nvPr/>
        </p:nvPicPr>
        <p:blipFill>
          <a:blip r:embed="rId11">
            <a:alphaModFix/>
          </a:blip>
          <a:stretch>
            <a:fillRect/>
          </a:stretch>
        </p:blipFill>
        <p:spPr>
          <a:xfrm>
            <a:off x="71033" y="4800075"/>
            <a:ext cx="677949" cy="677949"/>
          </a:xfrm>
          <a:prstGeom prst="rect">
            <a:avLst/>
          </a:prstGeom>
          <a:noFill/>
          <a:ln>
            <a:noFill/>
          </a:ln>
        </p:spPr>
      </p:pic>
      <p:pic>
        <p:nvPicPr>
          <p:cNvPr id="570" name="Google Shape;570;g305bf509e71_0_769"/>
          <p:cNvPicPr preferRelativeResize="0"/>
          <p:nvPr/>
        </p:nvPicPr>
        <p:blipFill>
          <a:blip r:embed="rId12">
            <a:alphaModFix/>
          </a:blip>
          <a:stretch>
            <a:fillRect/>
          </a:stretch>
        </p:blipFill>
        <p:spPr>
          <a:xfrm>
            <a:off x="1303425" y="1008575"/>
            <a:ext cx="9144000" cy="3321855"/>
          </a:xfrm>
          <a:prstGeom prst="rect">
            <a:avLst/>
          </a:prstGeom>
          <a:noFill/>
          <a:ln>
            <a:noFill/>
          </a:ln>
        </p:spPr>
      </p:pic>
      <p:pic>
        <p:nvPicPr>
          <p:cNvPr id="571" name="Google Shape;571;g305bf509e71_0_769"/>
          <p:cNvPicPr preferRelativeResize="0"/>
          <p:nvPr/>
        </p:nvPicPr>
        <p:blipFill>
          <a:blip r:embed="rId13">
            <a:alphaModFix/>
          </a:blip>
          <a:stretch>
            <a:fillRect/>
          </a:stretch>
        </p:blipFill>
        <p:spPr>
          <a:xfrm>
            <a:off x="3978892" y="5752975"/>
            <a:ext cx="1385425" cy="1075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thankyou.png" id="577" name="Google Shape;577;g30214803130_0_335"/>
          <p:cNvPicPr preferRelativeResize="0"/>
          <p:nvPr/>
        </p:nvPicPr>
        <p:blipFill rotWithShape="1">
          <a:blip r:embed="rId3">
            <a:alphaModFix/>
          </a:blip>
          <a:srcRect b="0" l="0" r="0" t="0"/>
          <a:stretch/>
        </p:blipFill>
        <p:spPr>
          <a:xfrm>
            <a:off x="3611562" y="1479213"/>
            <a:ext cx="4968876" cy="3725863"/>
          </a:xfrm>
          <a:prstGeom prst="rect">
            <a:avLst/>
          </a:prstGeom>
          <a:noFill/>
          <a:ln>
            <a:noFill/>
          </a:ln>
        </p:spPr>
      </p:pic>
      <p:pic>
        <p:nvPicPr>
          <p:cNvPr id="578" name="Google Shape;578;g30214803130_0_335"/>
          <p:cNvPicPr preferRelativeResize="0"/>
          <p:nvPr/>
        </p:nvPicPr>
        <p:blipFill rotWithShape="1">
          <a:blip r:embed="rId4">
            <a:alphaModFix/>
          </a:blip>
          <a:srcRect b="0" l="0" r="0" t="0"/>
          <a:stretch/>
        </p:blipFill>
        <p:spPr>
          <a:xfrm>
            <a:off x="1534737" y="5205087"/>
            <a:ext cx="468312" cy="466725"/>
          </a:xfrm>
          <a:prstGeom prst="rect">
            <a:avLst/>
          </a:prstGeom>
          <a:noFill/>
          <a:ln>
            <a:noFill/>
          </a:ln>
        </p:spPr>
      </p:pic>
      <p:sp>
        <p:nvSpPr>
          <p:cNvPr id="579" name="Google Shape;579;g30214803130_0_335"/>
          <p:cNvSpPr txBox="1"/>
          <p:nvPr/>
        </p:nvSpPr>
        <p:spPr>
          <a:xfrm>
            <a:off x="2234825" y="5254300"/>
            <a:ext cx="1993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universitypadova</a:t>
            </a:r>
            <a:endParaRPr b="0" i="0" sz="1400" u="none" cap="none" strike="noStrike">
              <a:solidFill>
                <a:srgbClr val="000000"/>
              </a:solidFill>
              <a:latin typeface="Arial"/>
              <a:ea typeface="Arial"/>
              <a:cs typeface="Arial"/>
              <a:sym typeface="Arial"/>
            </a:endParaRPr>
          </a:p>
        </p:txBody>
      </p:sp>
      <p:pic>
        <p:nvPicPr>
          <p:cNvPr id="580" name="Google Shape;580;g30214803130_0_335"/>
          <p:cNvPicPr preferRelativeResize="0"/>
          <p:nvPr/>
        </p:nvPicPr>
        <p:blipFill rotWithShape="1">
          <a:blip r:embed="rId5">
            <a:alphaModFix/>
          </a:blip>
          <a:srcRect b="0" l="0" r="0" t="0"/>
          <a:stretch/>
        </p:blipFill>
        <p:spPr>
          <a:xfrm>
            <a:off x="1531562" y="6081387"/>
            <a:ext cx="471487" cy="471487"/>
          </a:xfrm>
          <a:prstGeom prst="rect">
            <a:avLst/>
          </a:prstGeom>
          <a:noFill/>
          <a:ln>
            <a:noFill/>
          </a:ln>
        </p:spPr>
      </p:pic>
      <p:sp>
        <p:nvSpPr>
          <p:cNvPr id="581" name="Google Shape;581;g30214803130_0_335"/>
          <p:cNvSpPr txBox="1"/>
          <p:nvPr/>
        </p:nvSpPr>
        <p:spPr>
          <a:xfrm>
            <a:off x="2242745" y="6132175"/>
            <a:ext cx="1107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it-IT" sz="1800" u="none" cap="none" strike="noStrike">
                <a:solidFill>
                  <a:srgbClr val="000000"/>
                </a:solidFill>
                <a:latin typeface="Arial"/>
                <a:ea typeface="Arial"/>
                <a:cs typeface="Arial"/>
                <a:sym typeface="Arial"/>
              </a:rPr>
              <a:t>@unipd</a:t>
            </a:r>
            <a:endParaRPr b="0" i="0" sz="1400" u="none" cap="none" strike="noStrike">
              <a:solidFill>
                <a:srgbClr val="000000"/>
              </a:solidFill>
              <a:latin typeface="Arial"/>
              <a:ea typeface="Arial"/>
              <a:cs typeface="Arial"/>
              <a:sym typeface="Arial"/>
            </a:endParaRPr>
          </a:p>
        </p:txBody>
      </p:sp>
      <p:sp>
        <p:nvSpPr>
          <p:cNvPr id="582" name="Google Shape;582;g30214803130_0_335"/>
          <p:cNvSpPr/>
          <p:nvPr/>
        </p:nvSpPr>
        <p:spPr>
          <a:xfrm>
            <a:off x="7398958" y="5855365"/>
            <a:ext cx="4572000" cy="69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rgbClr val="000000"/>
                </a:solidFill>
                <a:latin typeface="Arial"/>
                <a:ea typeface="Arial"/>
                <a:cs typeface="Arial"/>
                <a:sym typeface="Arial"/>
              </a:rPr>
              <a:t>International Relations Division</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800"/>
              <a:buFont typeface="Arial"/>
              <a:buNone/>
            </a:pPr>
            <a:r>
              <a:rPr b="1" i="0" lang="it-IT" sz="1800" u="none" cap="none" strike="noStrike">
                <a:solidFill>
                  <a:srgbClr val="000000"/>
                </a:solidFill>
                <a:latin typeface="Arial"/>
                <a:ea typeface="Arial"/>
                <a:cs typeface="Arial"/>
                <a:sym typeface="Arial"/>
              </a:rPr>
              <a:t>Global Engagement Office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12"/>
          <p:cNvSpPr txBox="1"/>
          <p:nvPr>
            <p:ph idx="4294967295" type="title"/>
          </p:nvPr>
        </p:nvSpPr>
        <p:spPr>
          <a:xfrm>
            <a:off x="838200" y="-1325563"/>
            <a:ext cx="10515600" cy="132556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it-IT"/>
              <a:t>Università degli Studi di Padova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 ENROLMENT FINALISATION </a:t>
            </a:r>
            <a:endParaRPr b="0" i="0" sz="1400" u="none" cap="none" strike="noStrike">
              <a:solidFill>
                <a:srgbClr val="000000"/>
              </a:solidFill>
              <a:latin typeface="Arial"/>
              <a:ea typeface="Arial"/>
              <a:cs typeface="Arial"/>
              <a:sym typeface="Arial"/>
            </a:endParaRPr>
          </a:p>
        </p:txBody>
      </p:sp>
      <p:sp>
        <p:nvSpPr>
          <p:cNvPr id="159" name="Google Shape;159;p3"/>
          <p:cNvSpPr txBox="1"/>
          <p:nvPr/>
        </p:nvSpPr>
        <p:spPr>
          <a:xfrm>
            <a:off x="749420" y="1485825"/>
            <a:ext cx="10225800" cy="3232500"/>
          </a:xfrm>
          <a:prstGeom prst="rect">
            <a:avLst/>
          </a:prstGeom>
          <a:noFill/>
          <a:ln>
            <a:noFill/>
          </a:ln>
        </p:spPr>
        <p:txBody>
          <a:bodyPr anchorCtr="0" anchor="t" bIns="91425" lIns="91425" spcFirstLastPara="1" rIns="91425" wrap="square" tIns="91425">
            <a:spAutoFit/>
          </a:bodyPr>
          <a:lstStyle/>
          <a:p>
            <a:pPr indent="0" lvl="0" marL="114300" marR="0" rtl="0" algn="l">
              <a:lnSpc>
                <a:spcPct val="100000"/>
              </a:lnSpc>
              <a:spcBef>
                <a:spcPts val="36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If you have not done it yet, please do not forget to:</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it-IT" sz="2000" u="none" cap="none" strike="noStrike">
                <a:solidFill>
                  <a:srgbClr val="000000"/>
                </a:solidFill>
                <a:latin typeface="Arial"/>
                <a:ea typeface="Arial"/>
                <a:cs typeface="Arial"/>
                <a:sym typeface="Arial"/>
              </a:rPr>
              <a:t>activate your </a:t>
            </a:r>
            <a:r>
              <a:rPr b="1" i="0" lang="it-IT" sz="2000" u="none" cap="none" strike="noStrike">
                <a:solidFill>
                  <a:srgbClr val="000000"/>
                </a:solidFill>
                <a:latin typeface="Arial"/>
                <a:ea typeface="Arial"/>
                <a:cs typeface="Arial"/>
                <a:sym typeface="Arial"/>
              </a:rPr>
              <a:t>provisional UNIPD credentials </a:t>
            </a:r>
            <a:r>
              <a:rPr b="0" i="0" lang="it-IT" sz="2000" u="none" cap="none" strike="noStrike">
                <a:solidFill>
                  <a:srgbClr val="000000"/>
                </a:solidFill>
                <a:latin typeface="Arial"/>
                <a:ea typeface="Arial"/>
                <a:cs typeface="Arial"/>
                <a:sym typeface="Arial"/>
              </a:rPr>
              <a:t>as soon as possible and no later than the 30th of September 2024;</a:t>
            </a:r>
            <a:endParaRPr b="0" i="0" sz="20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it-IT" sz="2000" u="none" cap="none" strike="noStrike">
                <a:solidFill>
                  <a:srgbClr val="000000"/>
                </a:solidFill>
                <a:latin typeface="Arial"/>
                <a:ea typeface="Arial"/>
                <a:cs typeface="Arial"/>
                <a:sym typeface="Arial"/>
              </a:rPr>
              <a:t>provide us with your </a:t>
            </a:r>
            <a:r>
              <a:rPr b="1" i="0" lang="it-IT" sz="2000" u="none" cap="none" strike="noStrike">
                <a:solidFill>
                  <a:srgbClr val="000000"/>
                </a:solidFill>
                <a:latin typeface="Arial"/>
                <a:ea typeface="Arial"/>
                <a:cs typeface="Arial"/>
                <a:sym typeface="Arial"/>
              </a:rPr>
              <a:t>missing entry requirements </a:t>
            </a:r>
            <a:r>
              <a:rPr b="0" i="0" lang="it-IT" sz="2000" u="none" cap="none" strike="noStrike">
                <a:solidFill>
                  <a:srgbClr val="000000"/>
                </a:solidFill>
                <a:latin typeface="Arial"/>
                <a:ea typeface="Arial"/>
                <a:cs typeface="Arial"/>
                <a:sym typeface="Arial"/>
              </a:rPr>
              <a:t>(entry title and/or </a:t>
            </a:r>
            <a:r>
              <a:rPr b="0" i="0" lang="it-IT" sz="2000" u="sng" cap="none" strike="noStrike">
                <a:solidFill>
                  <a:srgbClr val="000000"/>
                </a:solidFill>
                <a:latin typeface="Arial"/>
                <a:ea typeface="Arial"/>
                <a:cs typeface="Arial"/>
                <a:sym typeface="Arial"/>
                <a:hlinkClick r:id="rId3">
                  <a:extLst>
                    <a:ext uri="{A12FA001-AC4F-418D-AE19-62706E023703}">
                      <ahyp:hlinkClr val="tx"/>
                    </a:ext>
                  </a:extLst>
                </a:hlinkClick>
              </a:rPr>
              <a:t>valid proof of language proficiency</a:t>
            </a:r>
            <a:r>
              <a:rPr b="0" i="0" lang="it-IT" sz="2000" u="none" cap="none" strike="noStrike">
                <a:solidFill>
                  <a:srgbClr val="000000"/>
                </a:solidFill>
                <a:latin typeface="Arial"/>
                <a:ea typeface="Arial"/>
                <a:cs typeface="Arial"/>
                <a:sym typeface="Arial"/>
              </a:rPr>
              <a:t>) by the deadline indicated in your online application task(s) and Admission Letter;</a:t>
            </a:r>
            <a:endParaRPr b="0" i="0" sz="20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it-IT" sz="2000" u="none" cap="none" strike="noStrike">
                <a:solidFill>
                  <a:srgbClr val="000000"/>
                </a:solidFill>
                <a:latin typeface="Arial"/>
                <a:ea typeface="Arial"/>
                <a:cs typeface="Arial"/>
                <a:sym typeface="Arial"/>
              </a:rPr>
              <a:t>[</a:t>
            </a:r>
            <a:r>
              <a:rPr b="0" i="1" lang="it-IT" sz="2000" u="none" cap="none" strike="noStrike">
                <a:solidFill>
                  <a:srgbClr val="000000"/>
                </a:solidFill>
                <a:latin typeface="Arial"/>
                <a:ea typeface="Arial"/>
                <a:cs typeface="Arial"/>
                <a:sym typeface="Arial"/>
              </a:rPr>
              <a:t>only for non-EU students residing abroad</a:t>
            </a:r>
            <a:r>
              <a:rPr b="0" i="0" lang="it-IT" sz="2000" u="none" cap="none" strike="noStrike">
                <a:solidFill>
                  <a:srgbClr val="000000"/>
                </a:solidFill>
                <a:latin typeface="Arial"/>
                <a:ea typeface="Arial"/>
                <a:cs typeface="Arial"/>
                <a:sym typeface="Arial"/>
              </a:rPr>
              <a:t>] request your </a:t>
            </a:r>
            <a:r>
              <a:rPr b="1" i="0" lang="it-IT" sz="2000" u="none" cap="none" strike="noStrike">
                <a:solidFill>
                  <a:srgbClr val="000000"/>
                </a:solidFill>
                <a:latin typeface="Arial"/>
                <a:ea typeface="Arial"/>
                <a:cs typeface="Arial"/>
                <a:sym typeface="Arial"/>
              </a:rPr>
              <a:t>Study Visa </a:t>
            </a:r>
            <a:r>
              <a:rPr b="0" i="0" lang="it-IT" sz="2000" u="none" cap="none" strike="noStrike">
                <a:solidFill>
                  <a:srgbClr val="000000"/>
                </a:solidFill>
                <a:latin typeface="Arial"/>
                <a:ea typeface="Arial"/>
                <a:cs typeface="Arial"/>
                <a:sym typeface="Arial"/>
              </a:rPr>
              <a:t>and</a:t>
            </a:r>
            <a:r>
              <a:rPr b="1" i="0" lang="it-IT" sz="2000" u="none" cap="none" strike="noStrike">
                <a:solidFill>
                  <a:srgbClr val="000000"/>
                </a:solidFill>
                <a:latin typeface="Arial"/>
                <a:ea typeface="Arial"/>
                <a:cs typeface="Arial"/>
                <a:sym typeface="Arial"/>
              </a:rPr>
              <a:t> keep updated the relevant task in your online application.</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
        <p:nvSpPr>
          <p:cNvPr id="160" name="Google Shape;160;p3"/>
          <p:cNvSpPr/>
          <p:nvPr/>
        </p:nvSpPr>
        <p:spPr>
          <a:xfrm>
            <a:off x="1919098" y="4841750"/>
            <a:ext cx="8353800" cy="1200300"/>
          </a:xfrm>
          <a:prstGeom prst="rect">
            <a:avLst/>
          </a:prstGeom>
          <a:noFill/>
          <a:ln cap="flat" cmpd="sng" w="9525">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it-IT" sz="2000" u="none" cap="none" strike="noStrike">
                <a:solidFill>
                  <a:srgbClr val="000000"/>
                </a:solidFill>
                <a:latin typeface="Arial"/>
                <a:ea typeface="Arial"/>
                <a:cs typeface="Arial"/>
                <a:sym typeface="Arial"/>
              </a:rPr>
              <a:t>The sooner you complete all these compulsory steps, the sooner </a:t>
            </a:r>
            <a:r>
              <a:rPr b="1" i="0" lang="it-IT" sz="2000" u="none" cap="none" strike="noStrike">
                <a:solidFill>
                  <a:srgbClr val="B3071B"/>
                </a:solidFill>
                <a:latin typeface="Arial"/>
                <a:ea typeface="Arial"/>
                <a:cs typeface="Arial"/>
                <a:sym typeface="Arial"/>
              </a:rPr>
              <a:t>your enrolment will be processed ONLINE</a:t>
            </a:r>
            <a:r>
              <a:rPr b="1" i="0" lang="it-IT" sz="2000" u="none" cap="none" strike="noStrike">
                <a:solidFill>
                  <a:srgbClr val="960000"/>
                </a:solidFill>
                <a:latin typeface="Arial"/>
                <a:ea typeface="Arial"/>
                <a:cs typeface="Arial"/>
                <a:sym typeface="Arial"/>
              </a:rPr>
              <a:t> </a:t>
            </a:r>
            <a:r>
              <a:rPr b="0" i="0" lang="it-IT" sz="2000" u="none" cap="none" strike="noStrike">
                <a:solidFill>
                  <a:srgbClr val="000000"/>
                </a:solidFill>
                <a:latin typeface="Arial"/>
                <a:ea typeface="Arial"/>
                <a:cs typeface="Arial"/>
                <a:sym typeface="Arial"/>
              </a:rPr>
              <a:t>by the Admissions and Welcome Unit, starting from the beginning of September.</a:t>
            </a:r>
            <a:endParaRPr b="0" i="0" sz="2000" u="none" cap="none" strike="noStrike">
              <a:solidFill>
                <a:srgbClr val="000000"/>
              </a:solidFill>
              <a:latin typeface="Arial"/>
              <a:ea typeface="Arial"/>
              <a:cs typeface="Arial"/>
              <a:sym typeface="Arial"/>
            </a:endParaRPr>
          </a:p>
        </p:txBody>
      </p:sp>
      <p:pic>
        <p:nvPicPr>
          <p:cNvPr id="161" name="Google Shape;161;p3"/>
          <p:cNvPicPr preferRelativeResize="0"/>
          <p:nvPr/>
        </p:nvPicPr>
        <p:blipFill rotWithShape="1">
          <a:blip r:embed="rId4">
            <a:alphaModFix/>
          </a:blip>
          <a:srcRect b="0" l="0" r="0" t="0"/>
          <a:stretch/>
        </p:blipFill>
        <p:spPr>
          <a:xfrm>
            <a:off x="704877" y="5034425"/>
            <a:ext cx="1041873" cy="814950"/>
          </a:xfrm>
          <a:prstGeom prst="rect">
            <a:avLst/>
          </a:prstGeom>
          <a:noFill/>
          <a:ln>
            <a:noFill/>
          </a:ln>
        </p:spPr>
      </p:pic>
      <p:pic>
        <p:nvPicPr>
          <p:cNvPr descr="Immagine che contiene testo&#10;&#10;Descrizione generata automaticamente" id="162" name="Google Shape;162;p3"/>
          <p:cNvPicPr preferRelativeResize="0"/>
          <p:nvPr/>
        </p:nvPicPr>
        <p:blipFill rotWithShape="1">
          <a:blip r:embed="rId5">
            <a:alphaModFix/>
          </a:blip>
          <a:srcRect b="0" l="0" r="0" t="0"/>
          <a:stretch/>
        </p:blipFill>
        <p:spPr>
          <a:xfrm>
            <a:off x="10445250" y="5034425"/>
            <a:ext cx="948550" cy="741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0214803130_0_102"/>
          <p:cNvSpPr txBox="1"/>
          <p:nvPr/>
        </p:nvSpPr>
        <p:spPr>
          <a:xfrm>
            <a:off x="1142492" y="1524250"/>
            <a:ext cx="9732000" cy="2124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The </a:t>
            </a:r>
            <a:r>
              <a:rPr b="0" i="1" lang="it-IT" sz="2200" u="none" cap="none" strike="noStrike">
                <a:solidFill>
                  <a:srgbClr val="000000"/>
                </a:solidFill>
                <a:latin typeface="Arial"/>
                <a:ea typeface="Arial"/>
                <a:cs typeface="Arial"/>
                <a:sym typeface="Arial"/>
              </a:rPr>
              <a:t>Admissions &amp; Welcome Unit </a:t>
            </a:r>
            <a:r>
              <a:rPr b="0" i="0" lang="it-IT" sz="2200" u="none" cap="none" strike="noStrike">
                <a:solidFill>
                  <a:srgbClr val="000000"/>
                </a:solidFill>
                <a:latin typeface="Arial"/>
                <a:ea typeface="Arial"/>
                <a:cs typeface="Arial"/>
                <a:sym typeface="Arial"/>
              </a:rPr>
              <a:t>is temporary located in </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1" i="0" lang="it-IT" sz="2200" u="none" cap="none" strike="noStrike">
                <a:solidFill>
                  <a:srgbClr val="000000"/>
                </a:solidFill>
                <a:latin typeface="Arial"/>
                <a:ea typeface="Arial"/>
                <a:cs typeface="Arial"/>
                <a:sym typeface="Arial"/>
              </a:rPr>
              <a:t>Riviera Tito Livio, n. 46 Padova </a:t>
            </a:r>
            <a:endParaRPr b="1"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Upon your arrival in Padua, you must deliver in person </a:t>
            </a:r>
            <a:r>
              <a:rPr b="1" i="0" lang="it-IT" sz="2200" u="none" cap="none" strike="noStrike">
                <a:solidFill>
                  <a:srgbClr val="000000"/>
                </a:solidFill>
                <a:latin typeface="Arial"/>
                <a:ea typeface="Arial"/>
                <a:cs typeface="Arial"/>
                <a:sym typeface="Arial"/>
              </a:rPr>
              <a:t>the required enrolment documents</a:t>
            </a:r>
            <a:r>
              <a:rPr b="0" i="0" lang="it-IT" sz="2200" u="none" cap="none" strike="noStrike">
                <a:solidFill>
                  <a:srgbClr val="000000"/>
                </a:solidFill>
                <a:latin typeface="Arial"/>
                <a:ea typeface="Arial"/>
                <a:cs typeface="Arial"/>
                <a:sym typeface="Arial"/>
              </a:rPr>
              <a:t> by booking an </a:t>
            </a:r>
            <a:r>
              <a:rPr b="1" i="0" lang="it-IT" sz="2200" u="none" cap="none" strike="noStrike">
                <a:solidFill>
                  <a:srgbClr val="000000"/>
                </a:solidFill>
                <a:latin typeface="Arial"/>
                <a:ea typeface="Arial"/>
                <a:cs typeface="Arial"/>
                <a:sym typeface="Arial"/>
              </a:rPr>
              <a:t>appointment </a:t>
            </a:r>
            <a:r>
              <a:rPr b="1" i="0" lang="it-IT" sz="2200" u="sng" cap="none" strike="noStrike">
                <a:solidFill>
                  <a:srgbClr val="B3071B"/>
                </a:solidFill>
                <a:latin typeface="Arial"/>
                <a:ea typeface="Arial"/>
                <a:cs typeface="Arial"/>
                <a:sym typeface="Arial"/>
                <a:hlinkClick r:id="rId3">
                  <a:extLst>
                    <a:ext uri="{A12FA001-AC4F-418D-AE19-62706E023703}">
                      <ahyp:hlinkClr val="tx"/>
                    </a:ext>
                  </a:extLst>
                </a:hlinkClick>
              </a:rPr>
              <a:t>here</a:t>
            </a:r>
            <a:r>
              <a:rPr b="0" i="0" lang="it-IT" sz="2200" u="none" cap="none" strike="noStrike">
                <a:solidFill>
                  <a:srgbClr val="000000"/>
                </a:solidFill>
                <a:latin typeface="Arial"/>
                <a:ea typeface="Arial"/>
                <a:cs typeface="Arial"/>
                <a:sym typeface="Arial"/>
              </a:rPr>
              <a:t> (select the option "</a:t>
            </a:r>
            <a:r>
              <a:rPr b="0" i="1" lang="it-IT" sz="2200" u="none" cap="none" strike="noStrike">
                <a:solidFill>
                  <a:srgbClr val="000000"/>
                </a:solidFill>
                <a:latin typeface="Arial"/>
                <a:ea typeface="Arial"/>
                <a:cs typeface="Arial"/>
                <a:sym typeface="Arial"/>
              </a:rPr>
              <a:t>Welcome desk for degree seekers</a:t>
            </a:r>
            <a:r>
              <a:rPr b="0" i="0" lang="it-IT" sz="2200" u="none" cap="none" strike="noStrike">
                <a:solidFill>
                  <a:srgbClr val="000000"/>
                </a:solidFill>
                <a:latin typeface="Arial"/>
                <a:ea typeface="Arial"/>
                <a:cs typeface="Arial"/>
                <a:sym typeface="Arial"/>
              </a:rPr>
              <a:t>").</a:t>
            </a:r>
            <a:endParaRPr b="1" i="0" sz="2200" u="none" cap="none" strike="noStrike">
              <a:solidFill>
                <a:srgbClr val="960000"/>
              </a:solidFill>
              <a:latin typeface="Arial"/>
              <a:ea typeface="Arial"/>
              <a:cs typeface="Arial"/>
              <a:sym typeface="Arial"/>
            </a:endParaRPr>
          </a:p>
        </p:txBody>
      </p:sp>
      <p:sp>
        <p:nvSpPr>
          <p:cNvPr id="169" name="Google Shape;169;g30214803130_0_102"/>
          <p:cNvSpPr txBox="1"/>
          <p:nvPr/>
        </p:nvSpPr>
        <p:spPr>
          <a:xfrm>
            <a:off x="4334801" y="4020799"/>
            <a:ext cx="6539700" cy="2308800"/>
          </a:xfrm>
          <a:prstGeom prst="rect">
            <a:avLst/>
          </a:prstGeom>
          <a:noFill/>
          <a:ln>
            <a:noFill/>
          </a:ln>
        </p:spPr>
        <p:txBody>
          <a:bodyPr anchorCtr="0" anchor="t" bIns="91425" lIns="91425" spcFirstLastPara="1" rIns="91425" wrap="square" tIns="91425">
            <a:spAutoFit/>
          </a:bodyPr>
          <a:lstStyle/>
          <a:p>
            <a:pPr indent="0" lvl="0" marL="114300" marR="0" rtl="0" algn="l">
              <a:lnSpc>
                <a:spcPct val="100000"/>
              </a:lnSpc>
              <a:spcBef>
                <a:spcPts val="360"/>
              </a:spcBef>
              <a:spcAft>
                <a:spcPts val="0"/>
              </a:spcAft>
              <a:buClr>
                <a:srgbClr val="000000"/>
              </a:buClr>
              <a:buSzPts val="1800"/>
              <a:buFont typeface="Arial"/>
              <a:buNone/>
            </a:pPr>
            <a:r>
              <a:rPr b="0" i="0" lang="it-IT" sz="2200" u="none" cap="none" strike="noStrike">
                <a:solidFill>
                  <a:srgbClr val="000000"/>
                </a:solidFill>
                <a:latin typeface="Arial"/>
                <a:ea typeface="Arial"/>
                <a:cs typeface="Arial"/>
                <a:sym typeface="Arial"/>
              </a:rPr>
              <a:t>Please note that</a:t>
            </a:r>
            <a:r>
              <a:rPr b="1" i="0" lang="it-IT" sz="2200" u="none" cap="none" strike="noStrike">
                <a:solidFill>
                  <a:srgbClr val="000000"/>
                </a:solidFill>
                <a:latin typeface="Arial"/>
                <a:ea typeface="Arial"/>
                <a:cs typeface="Arial"/>
                <a:sym typeface="Arial"/>
              </a:rPr>
              <a:t> you are exempted from the in-person appointment </a:t>
            </a:r>
            <a:r>
              <a:rPr b="0" i="0" lang="it-IT" sz="2200" u="none" cap="none" strike="noStrike">
                <a:solidFill>
                  <a:srgbClr val="000000"/>
                </a:solidFill>
                <a:latin typeface="Arial"/>
                <a:ea typeface="Arial"/>
                <a:cs typeface="Arial"/>
                <a:sym typeface="Arial"/>
              </a:rPr>
              <a:t>if you have obtained:</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360"/>
              </a:spcBef>
              <a:spcAft>
                <a:spcPts val="0"/>
              </a:spcAft>
              <a:buClr>
                <a:srgbClr val="000000"/>
              </a:buClr>
              <a:buSzPts val="2200"/>
              <a:buFont typeface="Arial"/>
              <a:buChar char="•"/>
            </a:pPr>
            <a:r>
              <a:rPr b="0" i="0" lang="it-IT" sz="2200" u="none" cap="none" strike="noStrike">
                <a:solidFill>
                  <a:srgbClr val="000000"/>
                </a:solidFill>
                <a:latin typeface="Arial"/>
                <a:ea typeface="Arial"/>
                <a:cs typeface="Arial"/>
                <a:sym typeface="Arial"/>
              </a:rPr>
              <a:t>your qualification in one of the countries listed in </a:t>
            </a:r>
            <a:r>
              <a:rPr b="1" i="0" lang="it-IT" sz="2200" u="sng" cap="none" strike="noStrike">
                <a:solidFill>
                  <a:srgbClr val="B3071B"/>
                </a:solidFill>
                <a:latin typeface="Arial"/>
                <a:ea typeface="Arial"/>
                <a:cs typeface="Arial"/>
                <a:sym typeface="Arial"/>
                <a:hlinkClick r:id="rId4">
                  <a:extLst>
                    <a:ext uri="{A12FA001-AC4F-418D-AE19-62706E023703}">
                      <ahyp:hlinkClr val="tx"/>
                    </a:ext>
                  </a:extLst>
                </a:hlinkClick>
              </a:rPr>
              <a:t>ARDI (Automatic Recognition Database – Italia)</a:t>
            </a:r>
            <a:r>
              <a:rPr b="0" i="0" lang="it-IT" sz="2200" u="none" cap="none" strike="noStrike">
                <a:solidFill>
                  <a:srgbClr val="000000"/>
                </a:solidFill>
                <a:latin typeface="Arial"/>
                <a:ea typeface="Arial"/>
                <a:cs typeface="Arial"/>
                <a:sym typeface="Arial"/>
              </a:rPr>
              <a:t> AND/OR</a:t>
            </a:r>
            <a:endParaRPr b="1" i="0" sz="2200" u="none" cap="none" strike="noStrike">
              <a:solidFill>
                <a:srgbClr val="000000"/>
              </a:solidFill>
              <a:latin typeface="Arial"/>
              <a:ea typeface="Arial"/>
              <a:cs typeface="Arial"/>
              <a:sym typeface="Arial"/>
            </a:endParaRPr>
          </a:p>
          <a:p>
            <a:pPr indent="-311150" lvl="0" marL="400050" marR="0" rtl="0" algn="l">
              <a:lnSpc>
                <a:spcPct val="100000"/>
              </a:lnSpc>
              <a:spcBef>
                <a:spcPts val="360"/>
              </a:spcBef>
              <a:spcAft>
                <a:spcPts val="0"/>
              </a:spcAft>
              <a:buClr>
                <a:srgbClr val="000000"/>
              </a:buClr>
              <a:buSzPts val="2200"/>
              <a:buFont typeface="Arial"/>
              <a:buChar char="•"/>
            </a:pPr>
            <a:r>
              <a:rPr b="0" i="0" lang="it-IT" sz="2200" u="none" cap="none" strike="noStrike">
                <a:solidFill>
                  <a:srgbClr val="000000"/>
                </a:solidFill>
                <a:latin typeface="Arial"/>
                <a:ea typeface="Arial"/>
                <a:cs typeface="Arial"/>
                <a:sym typeface="Arial"/>
              </a:rPr>
              <a:t>the </a:t>
            </a:r>
            <a:r>
              <a:rPr b="1" i="0" lang="it-IT" sz="2200" u="sng" cap="none" strike="noStrike">
                <a:solidFill>
                  <a:srgbClr val="000000"/>
                </a:solidFill>
                <a:latin typeface="Arial"/>
                <a:ea typeface="Arial"/>
                <a:cs typeface="Arial"/>
                <a:sym typeface="Arial"/>
                <a:hlinkClick r:id="rId5">
                  <a:extLst>
                    <a:ext uri="{A12FA001-AC4F-418D-AE19-62706E023703}">
                      <ahyp:hlinkClr val="tx"/>
                    </a:ext>
                  </a:extLst>
                </a:hlinkClick>
              </a:rPr>
              <a:t>CIMEA Statement of Verification</a:t>
            </a:r>
            <a:r>
              <a:rPr b="0" i="0" lang="it-IT" sz="2200" u="none" cap="none" strike="noStrike">
                <a:solidFill>
                  <a:srgbClr val="000000"/>
                </a:solidFill>
                <a:latin typeface="Arial"/>
                <a:ea typeface="Arial"/>
                <a:cs typeface="Arial"/>
                <a:sym typeface="Arial"/>
              </a:rPr>
              <a:t>.</a:t>
            </a:r>
            <a:endParaRPr b="0" i="0" sz="2200" u="none" cap="none" strike="noStrike">
              <a:solidFill>
                <a:srgbClr val="000000"/>
              </a:solidFill>
              <a:latin typeface="Arial"/>
              <a:ea typeface="Arial"/>
              <a:cs typeface="Arial"/>
              <a:sym typeface="Arial"/>
            </a:endParaRPr>
          </a:p>
        </p:txBody>
      </p:sp>
      <p:pic>
        <p:nvPicPr>
          <p:cNvPr descr="A group of people standing in front of a building&#10;&#10;Description automatically generated with medium confidence" id="170" name="Google Shape;170;g30214803130_0_102"/>
          <p:cNvPicPr preferRelativeResize="0"/>
          <p:nvPr/>
        </p:nvPicPr>
        <p:blipFill rotWithShape="1">
          <a:blip r:embed="rId6">
            <a:alphaModFix/>
          </a:blip>
          <a:srcRect b="0" l="0" r="0" t="0"/>
          <a:stretch/>
        </p:blipFill>
        <p:spPr>
          <a:xfrm>
            <a:off x="0" y="4020800"/>
            <a:ext cx="3586650" cy="2837200"/>
          </a:xfrm>
          <a:prstGeom prst="rect">
            <a:avLst/>
          </a:prstGeom>
          <a:noFill/>
          <a:ln>
            <a:noFill/>
          </a:ln>
        </p:spPr>
      </p:pic>
      <p:sp>
        <p:nvSpPr>
          <p:cNvPr id="171" name="Google Shape;171;g30214803130_0_102"/>
          <p:cNvSpPr txBox="1"/>
          <p:nvPr/>
        </p:nvSpPr>
        <p:spPr>
          <a:xfrm>
            <a:off x="6096007" y="87987"/>
            <a:ext cx="60780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 ENROLMENT FINALISATION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g30214803130_0_110"/>
          <p:cNvPicPr preferRelativeResize="0"/>
          <p:nvPr/>
        </p:nvPicPr>
        <p:blipFill rotWithShape="1">
          <a:blip r:embed="rId3">
            <a:alphaModFix/>
          </a:blip>
          <a:srcRect b="0" l="0" r="0" t="0"/>
          <a:stretch/>
        </p:blipFill>
        <p:spPr>
          <a:xfrm>
            <a:off x="8329153" y="2578113"/>
            <a:ext cx="3065625" cy="1965150"/>
          </a:xfrm>
          <a:prstGeom prst="rect">
            <a:avLst/>
          </a:prstGeom>
          <a:noFill/>
          <a:ln>
            <a:noFill/>
          </a:ln>
        </p:spPr>
      </p:pic>
      <p:sp>
        <p:nvSpPr>
          <p:cNvPr id="178" name="Google Shape;178;g30214803130_0_110"/>
          <p:cNvSpPr txBox="1"/>
          <p:nvPr/>
        </p:nvSpPr>
        <p:spPr>
          <a:xfrm>
            <a:off x="497425" y="2177650"/>
            <a:ext cx="8104800" cy="4632900"/>
          </a:xfrm>
          <a:prstGeom prst="rect">
            <a:avLst/>
          </a:prstGeom>
          <a:noFill/>
          <a:ln>
            <a:noFill/>
          </a:ln>
        </p:spPr>
        <p:txBody>
          <a:bodyPr anchorCtr="0" anchor="ctr" bIns="45700" lIns="91425" spcFirstLastPara="1" rIns="216000" wrap="square" tIns="180000">
            <a:noAutofit/>
          </a:bodyPr>
          <a:lstStyle/>
          <a:p>
            <a:pPr indent="0" lvl="0" marL="0" marR="0" rtl="0" algn="l">
              <a:lnSpc>
                <a:spcPct val="100000"/>
              </a:lnSpc>
              <a:spcBef>
                <a:spcPts val="0"/>
              </a:spcBef>
              <a:spcAft>
                <a:spcPts val="0"/>
              </a:spcAft>
              <a:buClr>
                <a:srgbClr val="000000"/>
              </a:buClr>
              <a:buSzPts val="1800"/>
              <a:buFont typeface="Arial"/>
              <a:buNone/>
            </a:pPr>
            <a:r>
              <a:rPr b="1" i="0" lang="it-IT" sz="2100" u="none" cap="none" strike="noStrike">
                <a:solidFill>
                  <a:srgbClr val="000000"/>
                </a:solidFill>
                <a:latin typeface="Arial"/>
                <a:ea typeface="Arial"/>
                <a:cs typeface="Arial"/>
                <a:sym typeface="Arial"/>
              </a:rPr>
              <a:t>What is it?</a:t>
            </a:r>
            <a:br>
              <a:rPr b="0" i="0" lang="it-IT" sz="2100" u="none" cap="none" strike="noStrike">
                <a:solidFill>
                  <a:srgbClr val="000000"/>
                </a:solidFill>
                <a:latin typeface="Arial"/>
                <a:ea typeface="Arial"/>
                <a:cs typeface="Arial"/>
                <a:sym typeface="Arial"/>
              </a:rPr>
            </a:br>
            <a:r>
              <a:rPr b="0" i="0" lang="it-IT" sz="2100" u="none" cap="none" strike="noStrike">
                <a:solidFill>
                  <a:srgbClr val="000000"/>
                </a:solidFill>
                <a:latin typeface="Arial"/>
                <a:ea typeface="Arial"/>
                <a:cs typeface="Arial"/>
                <a:sym typeface="Arial"/>
              </a:rPr>
              <a:t>The </a:t>
            </a:r>
            <a:r>
              <a:rPr b="1" i="0" lang="it-IT" sz="2100" u="none" cap="none" strike="noStrike">
                <a:solidFill>
                  <a:srgbClr val="000000"/>
                </a:solidFill>
                <a:latin typeface="Arial"/>
                <a:ea typeface="Arial"/>
                <a:cs typeface="Arial"/>
                <a:sym typeface="Arial"/>
              </a:rPr>
              <a:t>Flash Card </a:t>
            </a:r>
            <a:r>
              <a:rPr b="0" i="0" lang="it-IT" sz="2100" u="none" cap="none" strike="noStrike">
                <a:solidFill>
                  <a:srgbClr val="000000"/>
                </a:solidFill>
                <a:latin typeface="Arial"/>
                <a:ea typeface="Arial"/>
                <a:cs typeface="Arial"/>
                <a:sym typeface="Arial"/>
              </a:rPr>
              <a:t>is the University student card which is issued from the bank partner of the University of Padua – </a:t>
            </a:r>
            <a:r>
              <a:rPr b="1" i="0" lang="it-IT" sz="2100" u="none" cap="none" strike="noStrike">
                <a:solidFill>
                  <a:srgbClr val="000000"/>
                </a:solidFill>
                <a:latin typeface="Arial"/>
                <a:ea typeface="Arial"/>
                <a:cs typeface="Arial"/>
                <a:sym typeface="Arial"/>
              </a:rPr>
              <a:t>Intesa San Paolo bank</a:t>
            </a:r>
            <a:r>
              <a:rPr b="0" i="0" lang="it-IT" sz="2100" u="none" cap="none" strike="noStrike">
                <a:solidFill>
                  <a:srgbClr val="000000"/>
                </a:solidFill>
                <a:latin typeface="Arial"/>
                <a:ea typeface="Arial"/>
                <a:cs typeface="Arial"/>
                <a:sym typeface="Arial"/>
              </a:rPr>
              <a:t>.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it-IT" sz="2100" u="none" cap="none" strike="noStrike">
                <a:solidFill>
                  <a:srgbClr val="000000"/>
                </a:solidFill>
                <a:latin typeface="Arial"/>
                <a:ea typeface="Arial"/>
                <a:cs typeface="Arial"/>
                <a:sym typeface="Arial"/>
              </a:rPr>
              <a:t>How do I receive it?</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50"/>
              <a:buFont typeface="Arial"/>
              <a:buNone/>
            </a:pPr>
            <a:r>
              <a:rPr b="0" i="0" lang="it-IT" sz="2100" u="none" cap="none" strike="noStrike">
                <a:solidFill>
                  <a:srgbClr val="000000"/>
                </a:solidFill>
                <a:latin typeface="Arial"/>
                <a:ea typeface="Arial"/>
                <a:cs typeface="Arial"/>
                <a:sym typeface="Arial"/>
              </a:rPr>
              <a:t>If on Uniweb you have indicated a foreign address, you will be notified via e-mail how to collect - by appointment - your Flash Card 1 month on after your enrolment finalisation.</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rPr b="1" i="0" lang="it-IT" sz="2100" u="none" cap="none" strike="noStrike">
                <a:solidFill>
                  <a:srgbClr val="000000"/>
                </a:solidFill>
                <a:latin typeface="Arial"/>
                <a:ea typeface="Arial"/>
                <a:cs typeface="Arial"/>
                <a:sym typeface="Arial"/>
              </a:rPr>
              <a:t>Flash Up Studio</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rPr b="0" i="0" lang="it-IT" sz="2100" u="none" cap="none" strike="noStrike">
                <a:solidFill>
                  <a:srgbClr val="000000"/>
                </a:solidFill>
                <a:latin typeface="Arial"/>
                <a:ea typeface="Arial"/>
                <a:cs typeface="Arial"/>
                <a:sym typeface="Arial"/>
              </a:rPr>
              <a:t>You can upgrade your Flash Card to a card with financial purposes at the Intesa Sanpaolo branch located in Corso Giuseppe Garibaldi, 22/26, Padova.</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175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rgbClr val="000000"/>
              </a:buClr>
              <a:buSzPts val="1800"/>
              <a:buFont typeface="Arial"/>
              <a:buNone/>
            </a:pPr>
            <a:r>
              <a:rPr b="0" i="0" lang="it-IT" sz="1750" u="none" cap="none" strike="noStrike">
                <a:solidFill>
                  <a:srgbClr val="000000"/>
                </a:solidFill>
                <a:latin typeface="Arial"/>
                <a:ea typeface="Arial"/>
                <a:cs typeface="Arial"/>
                <a:sym typeface="Arial"/>
              </a:rPr>
              <a:t>                         </a:t>
            </a:r>
            <a:endParaRPr b="0" i="0" sz="175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175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rgbClr val="000000"/>
              </a:buClr>
              <a:buSzPts val="1800"/>
              <a:buFont typeface="Arial"/>
              <a:buNone/>
            </a:pPr>
            <a:r>
              <a:t/>
            </a:r>
            <a:endParaRPr b="0" i="0" sz="1750" u="none" cap="none" strike="noStrike">
              <a:solidFill>
                <a:srgbClr val="000000"/>
              </a:solidFill>
              <a:latin typeface="Arial"/>
              <a:ea typeface="Arial"/>
              <a:cs typeface="Arial"/>
              <a:sym typeface="Arial"/>
            </a:endParaRPr>
          </a:p>
        </p:txBody>
      </p:sp>
      <p:sp>
        <p:nvSpPr>
          <p:cNvPr id="179" name="Google Shape;179;g30214803130_0_110"/>
          <p:cNvSpPr txBox="1"/>
          <p:nvPr/>
        </p:nvSpPr>
        <p:spPr>
          <a:xfrm>
            <a:off x="7188290" y="72742"/>
            <a:ext cx="5003700" cy="1008000"/>
          </a:xfrm>
          <a:prstGeom prst="rect">
            <a:avLst/>
          </a:prstGeom>
          <a:noFill/>
          <a:ln>
            <a:noFill/>
          </a:ln>
        </p:spPr>
        <p:txBody>
          <a:bodyPr anchorCtr="0" anchor="ctr" bIns="45700" lIns="91425" spcFirstLastPara="1" rIns="216000" wrap="square" tIns="144000">
            <a:noAutofit/>
          </a:bodyPr>
          <a:lstStyle/>
          <a:p>
            <a:pPr indent="0" lvl="0" marL="0" marR="0" rtl="0" algn="r">
              <a:lnSpc>
                <a:spcPct val="100000"/>
              </a:lnSpc>
              <a:spcBef>
                <a:spcPts val="0"/>
              </a:spcBef>
              <a:spcAft>
                <a:spcPts val="0"/>
              </a:spcAft>
              <a:buClr>
                <a:srgbClr val="FFFFFF"/>
              </a:buClr>
              <a:buSzPts val="2800"/>
              <a:buFont typeface="Arial"/>
              <a:buNone/>
            </a:pPr>
            <a:r>
              <a:rPr b="1" i="0" lang="it-IT" sz="2800" u="none" cap="none" strike="noStrike">
                <a:solidFill>
                  <a:srgbClr val="FFFFFF"/>
                </a:solidFill>
                <a:latin typeface="Arial"/>
                <a:ea typeface="Arial"/>
                <a:cs typeface="Arial"/>
                <a:sym typeface="Arial"/>
              </a:rPr>
              <a:t>FLASH CARD</a:t>
            </a:r>
            <a:endParaRPr b="1" i="0" sz="2800" u="none" cap="none" strike="noStrike">
              <a:solidFill>
                <a:srgbClr val="FFFFFF"/>
              </a:solidFill>
              <a:latin typeface="Arial"/>
              <a:ea typeface="Arial"/>
              <a:cs typeface="Arial"/>
              <a:sym typeface="Arial"/>
            </a:endParaRPr>
          </a:p>
        </p:txBody>
      </p:sp>
      <p:sp>
        <p:nvSpPr>
          <p:cNvPr id="180" name="Google Shape;180;g30214803130_0_110"/>
          <p:cNvSpPr txBox="1"/>
          <p:nvPr/>
        </p:nvSpPr>
        <p:spPr>
          <a:xfrm>
            <a:off x="7665975" y="4690275"/>
            <a:ext cx="4392000" cy="7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360"/>
              </a:spcBef>
              <a:spcAft>
                <a:spcPts val="0"/>
              </a:spcAft>
              <a:buClr>
                <a:srgbClr val="000000"/>
              </a:buClr>
              <a:buSzPts val="1750"/>
              <a:buFont typeface="Arial"/>
              <a:buNone/>
            </a:pPr>
            <a:r>
              <a:rPr b="0" i="0" lang="it-IT" sz="1750" u="none" cap="none" strike="noStrike">
                <a:solidFill>
                  <a:schemeClr val="dk1"/>
                </a:solidFill>
                <a:latin typeface="Arial"/>
                <a:ea typeface="Arial"/>
                <a:cs typeface="Arial"/>
                <a:sym typeface="Arial"/>
              </a:rPr>
              <a:t>        </a:t>
            </a:r>
            <a:r>
              <a:rPr b="1" i="0" lang="it-IT" sz="2000" u="sng" cap="none" strike="noStrike">
                <a:solidFill>
                  <a:srgbClr val="B3071B"/>
                </a:solidFill>
                <a:latin typeface="Arial"/>
                <a:ea typeface="Arial"/>
                <a:cs typeface="Arial"/>
                <a:sym typeface="Arial"/>
                <a:hlinkClick r:id="rId4">
                  <a:extLst>
                    <a:ext uri="{A12FA001-AC4F-418D-AE19-62706E023703}">
                      <ahyp:hlinkClr val="tx"/>
                    </a:ext>
                  </a:extLst>
                </a:hlinkClick>
              </a:rPr>
              <a:t>https://www.unipd.it/en/flash-card</a:t>
            </a:r>
            <a:endParaRPr b="1" i="0" sz="2000" u="none" cap="none" strike="noStrike">
              <a:solidFill>
                <a:srgbClr val="B3071B"/>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30214803130_0_155"/>
          <p:cNvSpPr txBox="1"/>
          <p:nvPr>
            <p:ph type="ctrTitle"/>
          </p:nvPr>
        </p:nvSpPr>
        <p:spPr>
          <a:xfrm>
            <a:off x="1547543" y="4069751"/>
            <a:ext cx="9096900" cy="129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it-IT">
                <a:latin typeface="Calibri"/>
                <a:ea typeface="Calibri"/>
                <a:cs typeface="Calibri"/>
                <a:sym typeface="Calibri"/>
              </a:rPr>
              <a:t>RESIDENCE PERMIT</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2022-07-26T10:43:33Z</dcterms:created>
  <dc:creator>Bocchi Giuliano</dc:creator>
</cp:coreProperties>
</file>