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vnd.openxmlformats-officedocument.spreadsheetml.sheet" Extension="xlsx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shapes+xml" PartName="/ppt/drawings/drawing1.xml"/>
  <Override ContentType="application/vnd.openxmlformats-officedocument.presentationml.notesSlide+xml" PartName="/ppt/notesSlides/notesSlide13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presentationml.notesSlide+xml" PartName="/ppt/notesSlides/notesSlide14.xml"/>
  <Override ContentType="application/vnd.openxmlformats-officedocument.drawingml.chart+xml" PartName="/ppt/charts/chart4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3"/>
  </p:notesMasterIdLst>
  <p:handoutMasterIdLst>
    <p:handoutMasterId r:id="rId34"/>
  </p:handoutMasterIdLst>
  <p:sldIdLst>
    <p:sldId id="380" r:id="rId2"/>
    <p:sldId id="395" r:id="rId3"/>
    <p:sldId id="381" r:id="rId4"/>
    <p:sldId id="382" r:id="rId5"/>
    <p:sldId id="384" r:id="rId6"/>
    <p:sldId id="389" r:id="rId7"/>
    <p:sldId id="399" r:id="rId8"/>
    <p:sldId id="390" r:id="rId9"/>
    <p:sldId id="392" r:id="rId10"/>
    <p:sldId id="393" r:id="rId11"/>
    <p:sldId id="391" r:id="rId12"/>
    <p:sldId id="394" r:id="rId13"/>
    <p:sldId id="396" r:id="rId14"/>
    <p:sldId id="578" r:id="rId15"/>
    <p:sldId id="570" r:id="rId16"/>
    <p:sldId id="271" r:id="rId17"/>
    <p:sldId id="502" r:id="rId18"/>
    <p:sldId id="577" r:id="rId19"/>
    <p:sldId id="506" r:id="rId20"/>
    <p:sldId id="563" r:id="rId21"/>
    <p:sldId id="575" r:id="rId22"/>
    <p:sldId id="553" r:id="rId23"/>
    <p:sldId id="282" r:id="rId24"/>
    <p:sldId id="285" r:id="rId25"/>
    <p:sldId id="581" r:id="rId26"/>
    <p:sldId id="284" r:id="rId27"/>
    <p:sldId id="288" r:id="rId28"/>
    <p:sldId id="286" r:id="rId29"/>
    <p:sldId id="579" r:id="rId30"/>
    <p:sldId id="580" r:id="rId31"/>
    <p:sldId id="576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A1B"/>
    <a:srgbClr val="A63E1E"/>
    <a:srgbClr val="A32D1D"/>
    <a:srgbClr val="AA3034"/>
    <a:srgbClr val="BD3623"/>
    <a:srgbClr val="D84256"/>
    <a:srgbClr val="D93F2A"/>
    <a:srgbClr val="AC301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78"/>
    <p:restoredTop sz="93118" autoAdjust="0"/>
  </p:normalViewPr>
  <p:slideViewPr>
    <p:cSldViewPr>
      <p:cViewPr varScale="1">
        <p:scale>
          <a:sx n="115" d="100"/>
          <a:sy n="115" d="100"/>
        </p:scale>
        <p:origin x="10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tteo/Desktop/EAEVE%2017-03-20/ANNA%20MAZZI/grafici.presentazione.Gianesella_rev.Mazzi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tteo/Desktop/EAEVE%2017-03-20/ANNA%20MAZZI/grafici.presentazione.Gianesella_rev.Mazz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tteo/Nextcloud/EAEVE/19-23%20OTTOBRE%202020/PRESENTAZIONE%2020-10-20/ANNA%20MAZZI/grafici.presentazione.Gianesella_rev.Mazz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92037300798146E-2"/>
          <c:y val="3.8938053097345132E-2"/>
          <c:w val="0.90428475450807555"/>
          <c:h val="0.71398460499538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Foglio1!$C$2</c:f>
              <c:strCache>
                <c:ptCount val="1"/>
                <c:pt idx="0">
                  <c:v>Pre-registration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Foglio1!$B$3:$B$12</c:f>
              <c:strCache>
                <c:ptCount val="10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  <c:pt idx="7">
                  <c:v>2018/19</c:v>
                </c:pt>
                <c:pt idx="8">
                  <c:v>2019/20</c:v>
                </c:pt>
                <c:pt idx="9">
                  <c:v>2020/21</c:v>
                </c:pt>
              </c:strCache>
            </c:strRef>
          </c:cat>
          <c:val>
            <c:numRef>
              <c:f>Foglio1!$C$3:$C$12</c:f>
              <c:numCache>
                <c:formatCode>General</c:formatCode>
                <c:ptCount val="10"/>
                <c:pt idx="0">
                  <c:v>913</c:v>
                </c:pt>
                <c:pt idx="1">
                  <c:v>923</c:v>
                </c:pt>
                <c:pt idx="2">
                  <c:v>916</c:v>
                </c:pt>
                <c:pt idx="3">
                  <c:v>800</c:v>
                </c:pt>
                <c:pt idx="4">
                  <c:v>767</c:v>
                </c:pt>
                <c:pt idx="5">
                  <c:v>780</c:v>
                </c:pt>
                <c:pt idx="6">
                  <c:v>899</c:v>
                </c:pt>
                <c:pt idx="7">
                  <c:v>852</c:v>
                </c:pt>
                <c:pt idx="8">
                  <c:v>824</c:v>
                </c:pt>
                <c:pt idx="9">
                  <c:v>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4-478E-B019-917D5999B2BF}"/>
            </c:ext>
          </c:extLst>
        </c:ser>
        <c:ser>
          <c:idx val="1"/>
          <c:order val="1"/>
          <c:tx>
            <c:strRef>
              <c:f>Foglio1!$D$2</c:f>
              <c:strCache>
                <c:ptCount val="1"/>
                <c:pt idx="0">
                  <c:v>Sitting the admission 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Foglio1!$B$3:$B$12</c:f>
              <c:strCache>
                <c:ptCount val="10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  <c:pt idx="7">
                  <c:v>2018/19</c:v>
                </c:pt>
                <c:pt idx="8">
                  <c:v>2019/20</c:v>
                </c:pt>
                <c:pt idx="9">
                  <c:v>2020/21</c:v>
                </c:pt>
              </c:strCache>
            </c:strRef>
          </c:cat>
          <c:val>
            <c:numRef>
              <c:f>Foglio1!$D$3:$D$12</c:f>
              <c:numCache>
                <c:formatCode>General</c:formatCode>
                <c:ptCount val="10"/>
                <c:pt idx="0">
                  <c:v>790</c:v>
                </c:pt>
                <c:pt idx="1">
                  <c:v>774</c:v>
                </c:pt>
                <c:pt idx="2">
                  <c:v>752</c:v>
                </c:pt>
                <c:pt idx="3">
                  <c:v>742</c:v>
                </c:pt>
                <c:pt idx="4">
                  <c:v>669</c:v>
                </c:pt>
                <c:pt idx="5">
                  <c:v>728</c:v>
                </c:pt>
                <c:pt idx="6">
                  <c:v>839</c:v>
                </c:pt>
                <c:pt idx="7">
                  <c:v>802</c:v>
                </c:pt>
                <c:pt idx="8">
                  <c:v>750</c:v>
                </c:pt>
                <c:pt idx="9">
                  <c:v>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04-478E-B019-917D5999B2BF}"/>
            </c:ext>
          </c:extLst>
        </c:ser>
        <c:ser>
          <c:idx val="2"/>
          <c:order val="2"/>
          <c:tx>
            <c:strRef>
              <c:f>Foglio1!$E$2</c:f>
              <c:strCache>
                <c:ptCount val="1"/>
                <c:pt idx="0">
                  <c:v>Places available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Foglio1!$B$3:$B$12</c:f>
              <c:strCache>
                <c:ptCount val="10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  <c:pt idx="7">
                  <c:v>2018/19</c:v>
                </c:pt>
                <c:pt idx="8">
                  <c:v>2019/20</c:v>
                </c:pt>
                <c:pt idx="9">
                  <c:v>2020/21</c:v>
                </c:pt>
              </c:strCache>
            </c:strRef>
          </c:cat>
          <c:val>
            <c:numRef>
              <c:f>Foglio1!$E$3:$E$12</c:f>
              <c:numCache>
                <c:formatCode>General</c:formatCode>
                <c:ptCount val="10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60</c:v>
                </c:pt>
                <c:pt idx="6">
                  <c:v>60</c:v>
                </c:pt>
                <c:pt idx="7">
                  <c:v>68</c:v>
                </c:pt>
                <c:pt idx="8">
                  <c:v>68</c:v>
                </c:pt>
                <c:pt idx="9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04-478E-B019-917D5999B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082816"/>
        <c:axId val="252092800"/>
      </c:barChart>
      <c:catAx>
        <c:axId val="2520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252092800"/>
        <c:crosses val="autoZero"/>
        <c:auto val="1"/>
        <c:lblAlgn val="ctr"/>
        <c:lblOffset val="100"/>
        <c:noMultiLvlLbl val="0"/>
      </c:catAx>
      <c:valAx>
        <c:axId val="25209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25208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06763225288488"/>
          <c:y val="0.90810951458428024"/>
          <c:w val="0.71640383085347004"/>
          <c:h val="7.2187278985336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00645542308162E-2"/>
          <c:y val="3.6189160800315118E-2"/>
          <c:w val="0.85971539224686533"/>
          <c:h val="0.75411612514434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'val did 3 aa'!$A$2</c:f>
              <c:strCache>
                <c:ptCount val="1"/>
                <c:pt idx="0">
                  <c:v>2016/17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 did 3 aa'!$B$1:$D$1</c:f>
              <c:strCache>
                <c:ptCount val="3"/>
                <c:pt idx="0">
                  <c:v>GLOBAL SATISFACTION</c:v>
                </c:pt>
                <c:pt idx="1">
                  <c:v>ORGANIZATIONAL ASPECTS</c:v>
                </c:pt>
                <c:pt idx="2">
                  <c:v>EFFICACY OF THE EDUCATIONAL ACTIVITY</c:v>
                </c:pt>
              </c:strCache>
            </c:strRef>
          </c:cat>
          <c:val>
            <c:numRef>
              <c:f>'val did 3 aa'!$B$2:$D$2</c:f>
              <c:numCache>
                <c:formatCode>General</c:formatCode>
                <c:ptCount val="3"/>
                <c:pt idx="0">
                  <c:v>7.69</c:v>
                </c:pt>
                <c:pt idx="1">
                  <c:v>8.0399999999999991</c:v>
                </c:pt>
                <c:pt idx="2">
                  <c:v>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45-4749-986F-7607FB577107}"/>
            </c:ext>
          </c:extLst>
        </c:ser>
        <c:ser>
          <c:idx val="1"/>
          <c:order val="1"/>
          <c:tx>
            <c:strRef>
              <c:f>'val did 3 aa'!$A$3</c:f>
              <c:strCache>
                <c:ptCount val="1"/>
                <c:pt idx="0">
                  <c:v>2017/18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 did 3 aa'!$B$1:$D$1</c:f>
              <c:strCache>
                <c:ptCount val="3"/>
                <c:pt idx="0">
                  <c:v>GLOBAL SATISFACTION</c:v>
                </c:pt>
                <c:pt idx="1">
                  <c:v>ORGANIZATIONAL ASPECTS</c:v>
                </c:pt>
                <c:pt idx="2">
                  <c:v>EFFICACY OF THE EDUCATIONAL ACTIVITY</c:v>
                </c:pt>
              </c:strCache>
            </c:strRef>
          </c:cat>
          <c:val>
            <c:numRef>
              <c:f>'val did 3 aa'!$B$3:$D$3</c:f>
              <c:numCache>
                <c:formatCode>General</c:formatCode>
                <c:ptCount val="3"/>
                <c:pt idx="0">
                  <c:v>7.77</c:v>
                </c:pt>
                <c:pt idx="1">
                  <c:v>8.18</c:v>
                </c:pt>
                <c:pt idx="2">
                  <c:v>7.88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45-4749-986F-7607FB577107}"/>
            </c:ext>
          </c:extLst>
        </c:ser>
        <c:ser>
          <c:idx val="2"/>
          <c:order val="2"/>
          <c:tx>
            <c:strRef>
              <c:f>'val did 3 aa'!$A$4</c:f>
              <c:strCache>
                <c:ptCount val="1"/>
                <c:pt idx="0">
                  <c:v>2018/19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 did 3 aa'!$B$1:$D$1</c:f>
              <c:strCache>
                <c:ptCount val="3"/>
                <c:pt idx="0">
                  <c:v>GLOBAL SATISFACTION</c:v>
                </c:pt>
                <c:pt idx="1">
                  <c:v>ORGANIZATIONAL ASPECTS</c:v>
                </c:pt>
                <c:pt idx="2">
                  <c:v>EFFICACY OF THE EDUCATIONAL ACTIVITY</c:v>
                </c:pt>
              </c:strCache>
            </c:strRef>
          </c:cat>
          <c:val>
            <c:numRef>
              <c:f>'val did 3 aa'!$B$4:$D$4</c:f>
              <c:numCache>
                <c:formatCode>General</c:formatCode>
                <c:ptCount val="3"/>
                <c:pt idx="0">
                  <c:v>7.71</c:v>
                </c:pt>
                <c:pt idx="1">
                  <c:v>8.01</c:v>
                </c:pt>
                <c:pt idx="2">
                  <c:v>7.77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45-4749-986F-7607FB5771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097232863"/>
        <c:axId val="2097533231"/>
      </c:barChart>
      <c:catAx>
        <c:axId val="209723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2097533231"/>
        <c:crosses val="autoZero"/>
        <c:auto val="1"/>
        <c:lblAlgn val="ctr"/>
        <c:lblOffset val="100"/>
        <c:noMultiLvlLbl val="0"/>
      </c:catAx>
      <c:valAx>
        <c:axId val="2097533231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Mark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209723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89380029899212"/>
          <c:y val="0.937963963600004"/>
          <c:w val="0.35284139968853362"/>
          <c:h val="6.1232674483979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511084369310439"/>
          <c:y val="9.2951523331526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all" spc="15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[grafici.presentazione.Gianesella_rev.Mazzi.xlsx]TIROCINIO!$B$1</c:f>
              <c:strCache>
                <c:ptCount val="1"/>
                <c:pt idx="0">
                  <c:v>GLOBAL SATISFACTION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[grafici.presentazione.Gianesella_rev.Mazzi.xlsx]TIROCINIO!$A$2:$A$4</c:f>
              <c:strCache>
                <c:ptCount val="3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</c:strCache>
            </c:strRef>
          </c:cat>
          <c:val>
            <c:numRef>
              <c:f>[grafici.presentazione.Gianesella_rev.Mazzi.xlsx]TIROCINIO!$B$2:$B$4</c:f>
              <c:numCache>
                <c:formatCode>General</c:formatCode>
                <c:ptCount val="3"/>
                <c:pt idx="0">
                  <c:v>7.83</c:v>
                </c:pt>
                <c:pt idx="1">
                  <c:v>7.8</c:v>
                </c:pt>
                <c:pt idx="2">
                  <c:v>7.81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C-CA43-A4FA-ACBD9937A0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066651951"/>
        <c:axId val="2066594271"/>
      </c:barChart>
      <c:catAx>
        <c:axId val="20666519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Academic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2066594271"/>
        <c:crosses val="autoZero"/>
        <c:auto val="1"/>
        <c:lblAlgn val="ctr"/>
        <c:lblOffset val="100"/>
        <c:noMultiLvlLbl val="0"/>
      </c:catAx>
      <c:valAx>
        <c:axId val="2066594271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Mark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206665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'TEMPO LAUREA'!$B$1</c:f>
              <c:strCache>
                <c:ptCount val="1"/>
                <c:pt idx="0">
                  <c:v>DCVM UNIPD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'TEMPO LAUREA'!$A$2:$A$7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'TEMPO LAUREA'!$B$2:$B$7</c:f>
              <c:numCache>
                <c:formatCode>General</c:formatCode>
                <c:ptCount val="6"/>
                <c:pt idx="0">
                  <c:v>6.6</c:v>
                </c:pt>
                <c:pt idx="1">
                  <c:v>6.4</c:v>
                </c:pt>
                <c:pt idx="2">
                  <c:v>6.4</c:v>
                </c:pt>
                <c:pt idx="3">
                  <c:v>5.9</c:v>
                </c:pt>
                <c:pt idx="4">
                  <c:v>6.1</c:v>
                </c:pt>
                <c:pt idx="5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D3-7B4E-A14F-98EDDB6433D1}"/>
            </c:ext>
          </c:extLst>
        </c:ser>
        <c:ser>
          <c:idx val="1"/>
          <c:order val="1"/>
          <c:tx>
            <c:strRef>
              <c:f>'TEMPO LAUREA'!$C$1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'TEMPO LAUREA'!$A$2:$A$7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'TEMPO LAUREA'!$C$2:$C$7</c:f>
              <c:numCache>
                <c:formatCode>General</c:formatCode>
                <c:ptCount val="6"/>
                <c:pt idx="0">
                  <c:v>7.8</c:v>
                </c:pt>
                <c:pt idx="1">
                  <c:v>7.9</c:v>
                </c:pt>
                <c:pt idx="2">
                  <c:v>8</c:v>
                </c:pt>
                <c:pt idx="3">
                  <c:v>7.9</c:v>
                </c:pt>
                <c:pt idx="4">
                  <c:v>7.9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D3-7B4E-A14F-98EDDB6433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40554047"/>
        <c:axId val="240915551"/>
      </c:lineChart>
      <c:catAx>
        <c:axId val="24055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240915551"/>
        <c:crosses val="autoZero"/>
        <c:auto val="1"/>
        <c:lblAlgn val="ctr"/>
        <c:lblOffset val="100"/>
        <c:noMultiLvlLbl val="0"/>
      </c:catAx>
      <c:valAx>
        <c:axId val="240915551"/>
        <c:scaling>
          <c:orientation val="minMax"/>
          <c:max val="10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Duration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2405540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0.40885</cdr:x>
      <cdr:y>0.10263</cdr:y>
    </cdr:from>
    <cdr:to>
      <cdr:x>0.47567</cdr:x>
      <cdr:y>0.17386</cdr:y>
    </cdr:to>
    <cdr:sp macro="" textlink="">
      <cdr:nvSpPr>
        <cdr:cNvPr id="2" name="CasellaDiTesto 10">
          <a:extLst xmlns:a="http://schemas.openxmlformats.org/drawingml/2006/main">
            <a:ext uri="{FF2B5EF4-FFF2-40B4-BE49-F238E27FC236}">
              <a16:creationId xmlns:a16="http://schemas.microsoft.com/office/drawing/2014/main" id="{D3085BA8-306A-2840-8BD5-5E2295C80B3A}"/>
            </a:ext>
          </a:extLst>
        </cdr:cNvPr>
        <cdr:cNvSpPr txBox="1"/>
      </cdr:nvSpPr>
      <cdr:spPr>
        <a:xfrm xmlns:a="http://schemas.openxmlformats.org/drawingml/2006/main">
          <a:off x="3356184" y="487734"/>
          <a:ext cx="548548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dirty="0"/>
            <a:t>8.04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8BCD8-F8F3-A14A-90F8-2AB7EAF2D97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3071B-2096-9545-A8D9-E20925CC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15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03AE9-5F49-430D-924B-23A5C2BED169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36150-3426-4EFB-8F36-CD31836FB8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29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egnaposto immagine diapositiva 1">
            <a:extLst>
              <a:ext uri="{FF2B5EF4-FFF2-40B4-BE49-F238E27FC236}">
                <a16:creationId xmlns:a16="http://schemas.microsoft.com/office/drawing/2014/main" id="{5E735470-D772-2342-B113-EB12A9B25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Segnaposto note 2">
            <a:extLst>
              <a:ext uri="{FF2B5EF4-FFF2-40B4-BE49-F238E27FC236}">
                <a16:creationId xmlns:a16="http://schemas.microsoft.com/office/drawing/2014/main" id="{1A87FAD0-7BBF-2A43-BEC7-0EC7CBDC4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2291" name="Segnaposto numero diapositiva 3">
            <a:extLst>
              <a:ext uri="{FF2B5EF4-FFF2-40B4-BE49-F238E27FC236}">
                <a16:creationId xmlns:a16="http://schemas.microsoft.com/office/drawing/2014/main" id="{CDD218BF-8A1D-0640-ACD7-F8E119A6D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AF1C31-E3E0-FF41-B2ED-424B344F2D83}" type="slidenum">
              <a:rPr lang="it-IT" altLang="it-IT" b="0" smtClean="0"/>
              <a:pPr/>
              <a:t>1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163950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6150-3426-4EFB-8F36-CD31836FB81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429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4809-3FE2-3444-988C-ADAC86E15C87}" type="slidenum">
              <a:rPr lang="it-IT" altLang="it-IT" smtClean="0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2535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6150-3426-4EFB-8F36-CD31836FB81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077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6150-3426-4EFB-8F36-CD31836FB81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56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6150-3426-4EFB-8F36-CD31836FB81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268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Calibri" charset="0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9380B9-48B3-9449-A8D4-8867A39AA050}" type="slidenum">
              <a:rPr lang="it-IT" sz="1200">
                <a:solidFill>
                  <a:schemeClr val="tx1"/>
                </a:solidFill>
                <a:ea typeface="MS PGothic" charset="0"/>
                <a:cs typeface="MS PGothic" charset="0"/>
              </a:rPr>
              <a:pPr eaLnBrk="1" hangingPunct="1"/>
              <a:t>21</a:t>
            </a:fld>
            <a:endParaRPr lang="it-IT" sz="1200">
              <a:solidFill>
                <a:schemeClr val="tx1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5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6150-3426-4EFB-8F36-CD31836FB81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296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6150-3426-4EFB-8F36-CD31836FB81F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747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6150-3426-4EFB-8F36-CD31836FB81F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759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6150-3426-4EFB-8F36-CD31836FB81F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64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immagine diapositiva 1">
            <a:extLst>
              <a:ext uri="{FF2B5EF4-FFF2-40B4-BE49-F238E27FC236}">
                <a16:creationId xmlns:a16="http://schemas.microsoft.com/office/drawing/2014/main" id="{B0A19C1F-3D4D-FE4F-81EB-0D9A77EED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Segnaposto note 2">
            <a:extLst>
              <a:ext uri="{FF2B5EF4-FFF2-40B4-BE49-F238E27FC236}">
                <a16:creationId xmlns:a16="http://schemas.microsoft.com/office/drawing/2014/main" id="{8FE3A9D2-4F2C-BF4F-B64F-7FC706898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4339" name="Segnaposto numero diapositiva 3">
            <a:extLst>
              <a:ext uri="{FF2B5EF4-FFF2-40B4-BE49-F238E27FC236}">
                <a16:creationId xmlns:a16="http://schemas.microsoft.com/office/drawing/2014/main" id="{1F489C06-9E82-4B44-ABAE-AE8A5382A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BEF906-878E-364D-B376-1829C645DAB1}" type="slidenum">
              <a:rPr lang="it-IT" altLang="it-IT" b="0" smtClean="0"/>
              <a:pPr/>
              <a:t>2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1262328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6150-3426-4EFB-8F36-CD31836FB81F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384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6150-3426-4EFB-8F36-CD31836FB81F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091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6150-3426-4EFB-8F36-CD31836FB81F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83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>
            <a:extLst>
              <a:ext uri="{FF2B5EF4-FFF2-40B4-BE49-F238E27FC236}">
                <a16:creationId xmlns:a16="http://schemas.microsoft.com/office/drawing/2014/main" id="{D1AAA479-B052-5741-B851-C36E69D60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Segnaposto note 2">
            <a:extLst>
              <a:ext uri="{FF2B5EF4-FFF2-40B4-BE49-F238E27FC236}">
                <a16:creationId xmlns:a16="http://schemas.microsoft.com/office/drawing/2014/main" id="{0A560752-4704-A643-BEE3-B1A888CAA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6387" name="Segnaposto numero diapositiva 3">
            <a:extLst>
              <a:ext uri="{FF2B5EF4-FFF2-40B4-BE49-F238E27FC236}">
                <a16:creationId xmlns:a16="http://schemas.microsoft.com/office/drawing/2014/main" id="{6537FEE2-FB1B-2648-A009-D24D66D0D6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4B9E9E-5D24-8A4F-BEA0-5C1D66ACE071}" type="slidenum">
              <a:rPr lang="it-IT" altLang="it-IT" b="0" smtClean="0"/>
              <a:pPr/>
              <a:t>3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404709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>
            <a:extLst>
              <a:ext uri="{FF2B5EF4-FFF2-40B4-BE49-F238E27FC236}">
                <a16:creationId xmlns:a16="http://schemas.microsoft.com/office/drawing/2014/main" id="{2BE834B8-77E9-F245-8F6F-E320D8EFB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Segnaposto note 2">
            <a:extLst>
              <a:ext uri="{FF2B5EF4-FFF2-40B4-BE49-F238E27FC236}">
                <a16:creationId xmlns:a16="http://schemas.microsoft.com/office/drawing/2014/main" id="{A38EE71C-A95F-7246-BBD9-1D9B32A15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8435" name="Segnaposto numero diapositiva 3">
            <a:extLst>
              <a:ext uri="{FF2B5EF4-FFF2-40B4-BE49-F238E27FC236}">
                <a16:creationId xmlns:a16="http://schemas.microsoft.com/office/drawing/2014/main" id="{5647A562-6684-AE45-94B3-0FCA4FF6F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CA4201-549F-0D45-9C1E-145C6D735ED0}" type="slidenum">
              <a:rPr lang="it-IT" altLang="it-IT" b="0" smtClean="0"/>
              <a:pPr/>
              <a:t>4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10862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>
            <a:extLst>
              <a:ext uri="{FF2B5EF4-FFF2-40B4-BE49-F238E27FC236}">
                <a16:creationId xmlns:a16="http://schemas.microsoft.com/office/drawing/2014/main" id="{E0F2957F-06E2-CC4A-A88D-0CFA6B789C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Segnaposto note 2">
            <a:extLst>
              <a:ext uri="{FF2B5EF4-FFF2-40B4-BE49-F238E27FC236}">
                <a16:creationId xmlns:a16="http://schemas.microsoft.com/office/drawing/2014/main" id="{D176B943-9AB6-F242-A7B3-7849C1B2C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0483" name="Segnaposto numero diapositiva 3">
            <a:extLst>
              <a:ext uri="{FF2B5EF4-FFF2-40B4-BE49-F238E27FC236}">
                <a16:creationId xmlns:a16="http://schemas.microsoft.com/office/drawing/2014/main" id="{6D2A2B87-3D4E-5C47-A1C4-52218F414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DC9022-732D-304B-8D62-6D78D6D2B1E5}" type="slidenum">
              <a:rPr lang="it-IT" altLang="it-IT" b="0" smtClean="0"/>
              <a:pPr/>
              <a:t>5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189615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>
            <a:extLst>
              <a:ext uri="{FF2B5EF4-FFF2-40B4-BE49-F238E27FC236}">
                <a16:creationId xmlns:a16="http://schemas.microsoft.com/office/drawing/2014/main" id="{838EAE3C-9640-7742-B4C1-9F9304B63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Segnaposto note 2">
            <a:extLst>
              <a:ext uri="{FF2B5EF4-FFF2-40B4-BE49-F238E27FC236}">
                <a16:creationId xmlns:a16="http://schemas.microsoft.com/office/drawing/2014/main" id="{F5DC0BB0-3562-BD40-981A-0D51DD31F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5" name="Segnaposto numero diapositiva 3">
            <a:extLst>
              <a:ext uri="{FF2B5EF4-FFF2-40B4-BE49-F238E27FC236}">
                <a16:creationId xmlns:a16="http://schemas.microsoft.com/office/drawing/2014/main" id="{FDA4E335-84ED-8345-AF16-8ED689971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BA9D6C-7CDE-EB42-8E22-6062DC7489BF}" type="slidenum">
              <a:rPr lang="it-IT" altLang="it-IT" b="0" smtClean="0"/>
              <a:pPr/>
              <a:t>7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78248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>
            <a:extLst>
              <a:ext uri="{FF2B5EF4-FFF2-40B4-BE49-F238E27FC236}">
                <a16:creationId xmlns:a16="http://schemas.microsoft.com/office/drawing/2014/main" id="{0326AB29-EF65-3B4C-AF08-24BE3F2D5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Segnaposto note 2">
            <a:extLst>
              <a:ext uri="{FF2B5EF4-FFF2-40B4-BE49-F238E27FC236}">
                <a16:creationId xmlns:a16="http://schemas.microsoft.com/office/drawing/2014/main" id="{0B0AC29E-C2DD-BD4F-A1E6-3BF10B5E5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0723" name="Segnaposto numero diapositiva 3">
            <a:extLst>
              <a:ext uri="{FF2B5EF4-FFF2-40B4-BE49-F238E27FC236}">
                <a16:creationId xmlns:a16="http://schemas.microsoft.com/office/drawing/2014/main" id="{2D140419-E053-5749-9FA7-2A9180AF7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D4A4F-337A-3E41-A41C-394DFCE0681C}" type="slidenum">
              <a:rPr lang="it-IT" altLang="it-IT" b="0"/>
              <a:pPr/>
              <a:t>13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3602780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8DFA6B2-66CE-4409-9EDA-4D96BB4D224A}" type="slidenum">
              <a:rPr lang="it-IT" altLang="it-IT" smtClean="0">
                <a:solidFill>
                  <a:prstClr val="black"/>
                </a:solidFill>
                <a:ea typeface="ＭＳ Ｐゴシック" charset="-128"/>
              </a:rPr>
              <a:pPr/>
              <a:t>14</a:t>
            </a:fld>
            <a:endParaRPr lang="it-IT" altLang="it-IT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0" y="0"/>
            <a:ext cx="1589" cy="1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7D4F6AD5-22BC-4177-88D7-30A29ED66949}" type="slidenum">
              <a:rPr lang="it-IT" altLang="it-IT" sz="1400">
                <a:solidFill>
                  <a:srgbClr val="006600"/>
                </a:solidFill>
                <a:latin typeface="Arial" charset="0"/>
                <a:ea typeface="ＭＳ Ｐゴシック" pitchFamily="-105" charset="-128"/>
                <a:cs typeface="Arial Unicode MS" charset="0"/>
              </a:rPr>
              <a:pPr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14</a:t>
            </a:fld>
            <a:endParaRPr lang="it-IT" altLang="it-IT" sz="1400">
              <a:solidFill>
                <a:srgbClr val="006600"/>
              </a:solidFill>
              <a:latin typeface="Arial" charset="0"/>
              <a:ea typeface="ＭＳ Ｐゴシック" pitchFamily="-105" charset="-128"/>
              <a:cs typeface="Arial Unicode M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9" cy="1489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it-IT" altLang="it-IT" sz="2000" dirty="0"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4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4809-3FE2-3444-988C-ADAC86E15C87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281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CCC46-2005-EB4D-84D4-339678660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8E392B-90CC-174D-94BF-00CCD77D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FA5620-3B5D-D444-B009-D1EA37E4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846-65FB-4579-9F54-527244FD1C3B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0BF955-2919-A044-ABA3-12634A53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DD7165-80EA-B848-9269-349F76C4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E4E-2FAC-4D17-A292-132FDD3DD0C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73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0F48B0-6202-A64A-A28D-13BDF643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D46F94-D630-3F49-9331-FFDE2D81C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96D6E8-9905-5B4A-AD3B-1A3CB366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0FC6-D94D-AB4E-869E-998D5CAADB38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4403C1-B0F9-A04A-90C4-28960C62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673CE-DED9-CC47-9A90-EEFC297A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5B02FAB-FF40-4B28-A237-5A61A5CDB19B}" type="slidenum">
              <a:rPr lang="it-IT" alt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081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6A8DE7-3FF7-6049-9B3F-AB51ACA6B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2A4CD3-32CF-7E4F-AA88-3C394454E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1F7209-005F-6047-B509-88773BE3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0FC6-D94D-AB4E-869E-998D5CAADB38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9318DE-9CD9-E641-BF22-E05CAB2C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191AB2-98B8-6349-9826-1E82DB36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5B02FAB-FF40-4B28-A237-5A61A5CDB19B}" type="slidenum">
              <a:rPr lang="it-IT" alt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669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2D87CC9-AD64-9846-88E3-2C7044792B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wrap="none" rIns="27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1800">
              <a:solidFill>
                <a:schemeClr val="bg1"/>
              </a:solidFill>
            </a:endParaRPr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FB2453EB-FCA3-374F-B97B-E6932CCD68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4" y="933451"/>
            <a:ext cx="56165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9913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1871663" y="5339243"/>
            <a:ext cx="5400675" cy="86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9002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33F9B67-EEFE-4D4F-89B2-B83452C6B7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wrap="none" rIns="27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1800">
              <a:solidFill>
                <a:schemeClr val="bg1"/>
              </a:solidFill>
            </a:endParaRPr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46E51A99-8E06-3C43-AEAB-4750FFF667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4" y="933451"/>
            <a:ext cx="56165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9913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1871663" y="5339243"/>
            <a:ext cx="5400675" cy="86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120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33F9B67-EEFE-4D4F-89B2-B83452C6B7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wrap="none" rIns="27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1800">
              <a:solidFill>
                <a:schemeClr val="bg1"/>
              </a:solidFill>
            </a:endParaRPr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46E51A99-8E06-3C43-AEAB-4750FFF667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4" y="933451"/>
            <a:ext cx="56165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9913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1871663" y="5339243"/>
            <a:ext cx="5400675" cy="86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9562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8E671D-ECEF-C943-A934-B82DEF65A0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1"/>
            <a:ext cx="9348788" cy="1140884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80DB9289-26FD-594F-8844-85DAB8D59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3200"/>
            <a:ext cx="2146300" cy="79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E3176-B3EB-4D42-BEE0-3DC092AA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84500F-F2E1-5540-B157-FFA060369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A24624-31E6-BA4A-89A1-8AD83ABE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0FC6-D94D-AB4E-869E-998D5CAADB38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67A9B2-0DF2-234C-82D0-C4B506B3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FDE035-2578-534E-B0C3-52904679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5B02FAB-FF40-4B28-A237-5A61A5CDB19B}" type="slidenum">
              <a:rPr lang="it-IT" alt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023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BEEDEF-3981-D644-9EFA-D949C46D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57CD6C-B341-E948-AD1F-AA884C217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A30A30-1412-C34B-BC4F-B6257341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0FC6-D94D-AB4E-869E-998D5CAADB38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98C41-5BE0-6F4E-97C3-043445AB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9BA977-D2CB-4E4D-9CE2-EE4243AF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5B02FAB-FF40-4B28-A237-5A61A5CDB19B}" type="slidenum">
              <a:rPr lang="it-IT" alt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691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DCEE0-9773-FE46-ACDC-DAD01D89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6D6309-DCE2-1841-B33C-04E11911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7EB402-05DC-A14B-9156-B9ED6AE0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8E3184-8655-BC41-A6E9-79F82239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0FC6-D94D-AB4E-869E-998D5CAADB38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8DDE90-481A-064C-A79B-F660CD55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9F7B6D-DF1E-A645-8C67-CC6424C1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5B02FAB-FF40-4B28-A237-5A61A5CDB19B}" type="slidenum">
              <a:rPr lang="it-IT" alt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977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528522-F257-7848-93F2-9EC038D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74F716-0248-4148-9427-0D0060615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4BFB82-A72C-E342-B30F-7AADDF49B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08CAC3-053F-2647-A63D-34AF4502A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6FE86F-1641-8544-A541-24A6FC981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A0ABAF3-D7A4-3241-B51E-6937D6E5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0FC6-D94D-AB4E-869E-998D5CAADB38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C0D09A-EAEE-C342-9231-50661AC6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7B090D5-EC76-C94B-9B0F-2B706634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5B02FAB-FF40-4B28-A237-5A61A5CDB19B}" type="slidenum">
              <a:rPr lang="it-IT" alt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191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480D9-0204-F94B-B7B4-D3E449B8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C817D4-1BED-D148-BC0A-8FA1A31B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0FC6-D94D-AB4E-869E-998D5CAADB38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165635-7BE6-BB44-AB3D-F1F32458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A7C1A4-B5C5-ED46-BA2C-FAEEE9CD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5B02FAB-FF40-4B28-A237-5A61A5CDB19B}" type="slidenum">
              <a:rPr lang="it-IT" alt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93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B2CED1D-8F30-BA4B-A6D6-F63F4D47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0FC6-D94D-AB4E-869E-998D5CAADB38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241049-18A4-554B-9612-79AF1063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8F3930-0C62-8B43-94A7-C9FB3252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55B50-8C2A-4AA4-9722-9A93F2714AAF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597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ADC99-EC65-DC4C-821E-0270E8A9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537184-2EB2-7342-B015-B5BD146E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407046-11EA-DC43-964A-31C72185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D47659-7DA9-CB44-A9E6-55C9B43F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0FC6-D94D-AB4E-869E-998D5CAADB38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DBE1A7-5690-464A-9B57-DC304BD3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A3967A-410E-164A-BF73-AD06AF80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5B02FAB-FF40-4B28-A237-5A61A5CDB19B}" type="slidenum">
              <a:rPr lang="it-IT" alt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296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76C364-B5FA-0344-A499-7633593C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EF4C1BE-905A-8E46-9FAC-B20678CB2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D4B5F8-1423-C14A-8FAC-5C58C621A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DAE19E-6C8C-5E47-A264-24DEB831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0FC6-D94D-AB4E-869E-998D5CAADB38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6CEDA7-CBF1-D44F-AFAF-950E7785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F4018E-5D3C-8945-874E-EF6084DA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5B02FAB-FF40-4B28-A237-5A61A5CDB19B}" type="slidenum">
              <a:rPr lang="it-IT" alt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089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595863-AE9A-5741-B4D8-7BCD8794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42642A-4E29-1546-B362-38597966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B87D11-49D4-0242-9118-7B012591B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10FC6-D94D-AB4E-869E-998D5CAADB38}" type="datetimeFigureOut">
              <a:rPr lang="it-IT" smtClean="0"/>
              <a:t>20/10/20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286144-F21B-6A4E-87EB-04CE4F60E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FE7AED-BA6F-5347-A0DB-51727DBA2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5B02FAB-FF40-4B28-A237-5A61A5CDB19B}" type="slidenum">
              <a:rPr lang="it-IT" alt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225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15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7" Target="../media/image3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15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15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 ?><Relationships xmlns="http://schemas.openxmlformats.org/package/2006/relationships"><Relationship Id="rId3" Target="../charts/chart1.xml" Type="http://schemas.openxmlformats.org/officeDocument/2006/relationships/chart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8.JPG" Type="http://schemas.openxmlformats.org/officeDocument/2006/relationships/image"/><Relationship Id="rId5" Target="../media/image25.pn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4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1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32.png" Type="http://schemas.openxmlformats.org/officeDocument/2006/relationships/image"/><Relationship Id="rId5" Target="../media/image31.jpe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25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3.jpeg" Type="http://schemas.openxmlformats.org/officeDocument/2006/relationships/image"/><Relationship Id="rId5" Target="../media/image42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7" Target="../media/image3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5.xml" Type="http://schemas.openxmlformats.org/officeDocument/2006/relationships/slideLayout"/><Relationship Id="rId6" Target="../media/image7.png" Type="http://schemas.openxmlformats.org/officeDocument/2006/relationships/image"/><Relationship Id="rId5" Target="../media/image6.emf" Type="http://schemas.openxmlformats.org/officeDocument/2006/relationships/image"/><Relationship Id="rId4" Target="../media/image5.jpeg" Type="http://schemas.openxmlformats.org/officeDocument/2006/relationships/image"/></Relationships>
</file>

<file path=ppt/slides/_rels/slide30.xml.rels><?xml version="1.0" encoding="UTF-8" standalone="yes" ?><Relationships xmlns="http://schemas.openxmlformats.org/package/2006/relationships"><Relationship Id="rId8" Target="../media/image48.jpeg" Type="http://schemas.openxmlformats.org/officeDocument/2006/relationships/image"/><Relationship Id="rId3" Target="../media/image25.png" Type="http://schemas.openxmlformats.org/officeDocument/2006/relationships/image"/><Relationship Id="rId7" Target="../media/image47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6.jpeg" Type="http://schemas.openxmlformats.org/officeDocument/2006/relationships/image"/><Relationship Id="rId5" Target="../media/image45.jpeg" Type="http://schemas.openxmlformats.org/officeDocument/2006/relationships/image"/><Relationship Id="rId4" Target="../media/image44.jpeg" Type="http://schemas.openxmlformats.org/officeDocument/2006/relationships/image"/><Relationship Id="rId9" Target="../media/image49.jpe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8.gif" Type="http://schemas.openxmlformats.org/officeDocument/2006/relationships/image"/><Relationship Id="rId7" Target="../media/image3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5.xml" Type="http://schemas.openxmlformats.org/officeDocument/2006/relationships/slideLayout"/><Relationship Id="rId6" Target="../media/image11.gif" Type="http://schemas.openxmlformats.org/officeDocument/2006/relationships/image"/><Relationship Id="rId5" Target="../media/image10.jpeg" Type="http://schemas.openxmlformats.org/officeDocument/2006/relationships/image"/><Relationship Id="rId4" Target="../media/image9.gif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5.xml" Type="http://schemas.openxmlformats.org/officeDocument/2006/relationships/slideLayout"/><Relationship Id="rId6" Target="../media/image3.jpeg" Type="http://schemas.openxmlformats.org/officeDocument/2006/relationships/image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15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5.xml" Type="http://schemas.openxmlformats.org/officeDocument/2006/relationships/slideLayout"/><Relationship Id="rId5" Target="../media/image3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15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15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>
            <a:extLst>
              <a:ext uri="{FF2B5EF4-FFF2-40B4-BE49-F238E27FC236}">
                <a16:creationId xmlns:a16="http://schemas.microsoft.com/office/drawing/2014/main" id="{E02124DD-FBED-5141-84D3-E6F492A9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460750"/>
            <a:ext cx="7772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bg1"/>
                </a:solidFill>
              </a:rPr>
              <a:t>Welcome to the ESEVT Evaluation Team</a:t>
            </a:r>
            <a:br>
              <a:rPr lang="it-IT" altLang="it-IT" sz="2800">
                <a:solidFill>
                  <a:schemeClr val="bg1"/>
                </a:solidFill>
              </a:rPr>
            </a:br>
            <a:endParaRPr lang="it-IT" altLang="it-IT" sz="2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</a:rPr>
              <a:t>Evaluation of the DCVM, University of Padova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</a:rPr>
              <a:t>Legnaro, October 19-23,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576E1A-CA4B-9242-BA50-CA10123FD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749825" cy="24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2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3">
            <a:extLst>
              <a:ext uri="{FF2B5EF4-FFF2-40B4-BE49-F238E27FC236}">
                <a16:creationId xmlns:a16="http://schemas.microsoft.com/office/drawing/2014/main" id="{52AEE6EF-B75D-154C-9B61-8BD2F8A1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809750"/>
            <a:ext cx="73596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CasellaDiTesto 8">
            <a:extLst>
              <a:ext uri="{FF2B5EF4-FFF2-40B4-BE49-F238E27FC236}">
                <a16:creationId xmlns:a16="http://schemas.microsoft.com/office/drawing/2014/main" id="{E3DCBC0E-7C2B-1F40-BA3C-D5F846ACF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16" y="322462"/>
            <a:ext cx="5167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solidFill>
                  <a:schemeClr val="bg1"/>
                </a:solidFill>
              </a:rPr>
              <a:t>Agripolis</a:t>
            </a:r>
            <a:r>
              <a:rPr lang="it-IT" altLang="it-IT" sz="1600" dirty="0">
                <a:solidFill>
                  <a:schemeClr val="bg1"/>
                </a:solidFill>
              </a:rPr>
              <a:t> Campus and the </a:t>
            </a:r>
            <a:r>
              <a:rPr lang="it-IT" altLang="it-IT" sz="1600" dirty="0" err="1">
                <a:solidFill>
                  <a:schemeClr val="bg1"/>
                </a:solidFill>
              </a:rPr>
              <a:t>Establisment</a:t>
            </a:r>
            <a:endParaRPr lang="it-IT" altLang="it-IT" sz="1600" dirty="0">
              <a:solidFill>
                <a:schemeClr val="bg1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DD05E59-3E28-1248-AA14-3B8572A55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4981575"/>
            <a:ext cx="533400" cy="533400"/>
          </a:xfrm>
          <a:prstGeom prst="ellipse">
            <a:avLst/>
          </a:prstGeom>
          <a:solidFill>
            <a:schemeClr val="accent1">
              <a:alpha val="45097"/>
            </a:schemeClr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CB5EFC-550E-8649-ADD1-B70361185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" y="173216"/>
            <a:ext cx="2838113" cy="8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8">
            <a:extLst>
              <a:ext uri="{FF2B5EF4-FFF2-40B4-BE49-F238E27FC236}">
                <a16:creationId xmlns:a16="http://schemas.microsoft.com/office/drawing/2014/main" id="{BA41FC1C-4493-F441-A7AD-564E7E628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16" y="314328"/>
            <a:ext cx="5167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</a:rPr>
              <a:t>The Equine Breeding Center</a:t>
            </a:r>
          </a:p>
        </p:txBody>
      </p:sp>
      <p:pic>
        <p:nvPicPr>
          <p:cNvPr id="27650" name="Immagine 1">
            <a:extLst>
              <a:ext uri="{FF2B5EF4-FFF2-40B4-BE49-F238E27FC236}">
                <a16:creationId xmlns:a16="http://schemas.microsoft.com/office/drawing/2014/main" id="{E126B257-EB45-F242-B575-4DD4B501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4" y="1639889"/>
            <a:ext cx="3932237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magine 2">
            <a:extLst>
              <a:ext uri="{FF2B5EF4-FFF2-40B4-BE49-F238E27FC236}">
                <a16:creationId xmlns:a16="http://schemas.microsoft.com/office/drawing/2014/main" id="{7CAA9BAF-BEF5-654E-BBF9-F20E99DC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3324225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magine 4">
            <a:extLst>
              <a:ext uri="{FF2B5EF4-FFF2-40B4-BE49-F238E27FC236}">
                <a16:creationId xmlns:a16="http://schemas.microsoft.com/office/drawing/2014/main" id="{5750ECA6-2573-5346-905F-CD1D5C24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3444875"/>
            <a:ext cx="32924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magine 2">
            <a:extLst>
              <a:ext uri="{FF2B5EF4-FFF2-40B4-BE49-F238E27FC236}">
                <a16:creationId xmlns:a16="http://schemas.microsoft.com/office/drawing/2014/main" id="{7BF86921-3828-2340-8ACC-5D48121E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724025"/>
            <a:ext cx="3897312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3">
            <a:extLst>
              <a:ext uri="{FF2B5EF4-FFF2-40B4-BE49-F238E27FC236}">
                <a16:creationId xmlns:a16="http://schemas.microsoft.com/office/drawing/2014/main" id="{E69A1A6C-2251-254C-A78E-286F3D81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639889"/>
            <a:ext cx="58801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7A617A6-1859-2B47-8678-1661EAF06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" y="173216"/>
            <a:ext cx="2838113" cy="8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3">
            <a:extLst>
              <a:ext uri="{FF2B5EF4-FFF2-40B4-BE49-F238E27FC236}">
                <a16:creationId xmlns:a16="http://schemas.microsoft.com/office/drawing/2014/main" id="{FBFB894A-C942-C649-BA7C-4D5C531B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803400"/>
            <a:ext cx="73596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CasellaDiTesto 8">
            <a:extLst>
              <a:ext uri="{FF2B5EF4-FFF2-40B4-BE49-F238E27FC236}">
                <a16:creationId xmlns:a16="http://schemas.microsoft.com/office/drawing/2014/main" id="{C1CC66E3-CEA1-6448-873B-C383FD4E9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322462"/>
            <a:ext cx="5167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solidFill>
                  <a:schemeClr val="bg1"/>
                </a:solidFill>
              </a:rPr>
              <a:t>Agripolis</a:t>
            </a:r>
            <a:r>
              <a:rPr lang="it-IT" altLang="it-IT" sz="1600" dirty="0">
                <a:solidFill>
                  <a:schemeClr val="bg1"/>
                </a:solidFill>
              </a:rPr>
              <a:t> Campus and the </a:t>
            </a:r>
            <a:r>
              <a:rPr lang="it-IT" altLang="it-IT" sz="1600" dirty="0" err="1">
                <a:solidFill>
                  <a:schemeClr val="bg1"/>
                </a:solidFill>
              </a:rPr>
              <a:t>Establisment</a:t>
            </a:r>
            <a:endParaRPr lang="it-IT" altLang="it-IT" sz="1600" dirty="0">
              <a:solidFill>
                <a:schemeClr val="bg1"/>
              </a:solidFill>
            </a:endParaRPr>
          </a:p>
        </p:txBody>
      </p:sp>
      <p:sp>
        <p:nvSpPr>
          <p:cNvPr id="4" name="Parallelogramma 3">
            <a:extLst>
              <a:ext uri="{FF2B5EF4-FFF2-40B4-BE49-F238E27FC236}">
                <a16:creationId xmlns:a16="http://schemas.microsoft.com/office/drawing/2014/main" id="{4E19FD2C-CA54-7E49-9666-D5AB3B793910}"/>
              </a:ext>
            </a:extLst>
          </p:cNvPr>
          <p:cNvSpPr>
            <a:spLocks noChangeArrowheads="1"/>
          </p:cNvSpPr>
          <p:nvPr/>
        </p:nvSpPr>
        <p:spPr bwMode="auto">
          <a:xfrm rot="12948494">
            <a:off x="6373814" y="4476750"/>
            <a:ext cx="496887" cy="666750"/>
          </a:xfrm>
          <a:prstGeom prst="parallelogram">
            <a:avLst>
              <a:gd name="adj" fmla="val 25000"/>
            </a:avLst>
          </a:prstGeom>
          <a:solidFill>
            <a:schemeClr val="accent1">
              <a:alpha val="43137"/>
            </a:schemeClr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E2FAA0-092B-1641-954B-5B57B2AC2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" y="173216"/>
            <a:ext cx="2838113" cy="8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>
            <a:extLst>
              <a:ext uri="{FF2B5EF4-FFF2-40B4-BE49-F238E27FC236}">
                <a16:creationId xmlns:a16="http://schemas.microsoft.com/office/drawing/2014/main" id="{2C4BD281-AB71-BB44-B820-B32E8CF70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460750"/>
            <a:ext cx="7772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it-IT" sz="2800" dirty="0">
                <a:solidFill>
                  <a:schemeClr val="bg1"/>
                </a:solidFill>
              </a:rPr>
              <a:t>Degree Course of Veterinary Medicine (DCVM)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800" dirty="0">
                <a:solidFill>
                  <a:schemeClr val="bg1"/>
                </a:solidFill>
              </a:rPr>
              <a:t>University of Padova</a:t>
            </a:r>
            <a:br>
              <a:rPr lang="en-GB" altLang="it-IT" sz="2800" dirty="0">
                <a:solidFill>
                  <a:schemeClr val="bg1"/>
                </a:solidFill>
              </a:rPr>
            </a:br>
            <a:endParaRPr lang="en-GB" altLang="it-IT" sz="2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>
                <a:solidFill>
                  <a:schemeClr val="bg1"/>
                </a:solidFill>
              </a:rPr>
              <a:t>The Curriculum and its performances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it-IT" sz="16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bg1"/>
                </a:solidFill>
              </a:rPr>
              <a:t>Prof. Matteo </a:t>
            </a:r>
            <a:r>
              <a:rPr lang="en-GB" altLang="it-IT" sz="1600" dirty="0" err="1">
                <a:solidFill>
                  <a:schemeClr val="bg1"/>
                </a:solidFill>
              </a:rPr>
              <a:t>Gianesella</a:t>
            </a:r>
            <a:endParaRPr lang="en-GB" altLang="it-IT" sz="1600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9DE383-F2DC-424F-9822-8001AA54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749825" cy="24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6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-36513" y="-26988"/>
            <a:ext cx="9178926" cy="1050926"/>
          </a:xfrm>
          <a:prstGeom prst="rect">
            <a:avLst/>
          </a:prstGeom>
          <a:solidFill>
            <a:srgbClr val="B3071B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470060" y="1315827"/>
            <a:ext cx="3943486" cy="138354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marL="457200" indent="-4572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it-IT" sz="2800">
                <a:solidFill>
                  <a:srgbClr val="000000"/>
                </a:solidFill>
                <a:cs typeface="Arial Unicode MS" charset="0"/>
              </a:rPr>
              <a:t>DURATION = 5 years</a:t>
            </a:r>
          </a:p>
          <a:p>
            <a:pPr marL="457200" indent="-4572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it-IT" sz="2800">
                <a:solidFill>
                  <a:srgbClr val="000000"/>
                </a:solidFill>
                <a:cs typeface="Arial Unicode MS" charset="0"/>
              </a:rPr>
              <a:t>EXAMS = 30</a:t>
            </a:r>
          </a:p>
          <a:p>
            <a:pPr marL="457200" indent="-4572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it-IT" sz="2800">
                <a:solidFill>
                  <a:srgbClr val="000000"/>
                </a:solidFill>
                <a:cs typeface="Arial Unicode MS" charset="0"/>
              </a:rPr>
              <a:t>ECTS = 300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275856" y="237592"/>
            <a:ext cx="5327898" cy="521766"/>
          </a:xfrm>
          <a:prstGeom prst="rect">
            <a:avLst/>
          </a:prstGeom>
          <a:solidFill>
            <a:srgbClr val="FFFFFF">
              <a:alpha val="0"/>
            </a:srgbClr>
          </a:solidFill>
          <a:ln w="936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it-IT" sz="2800">
                <a:solidFill>
                  <a:schemeClr val="bg1"/>
                </a:solidFill>
                <a:cs typeface="Arial Unicode MS" charset="0"/>
              </a:rPr>
              <a:t>Educational offer</a:t>
            </a:r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468F736-0FDA-4542-B2E8-99CC9A05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-27384"/>
            <a:ext cx="2991218" cy="8715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34DC295-D5DF-8846-830F-160CE5796B25}"/>
              </a:ext>
            </a:extLst>
          </p:cNvPr>
          <p:cNvSpPr/>
          <p:nvPr/>
        </p:nvSpPr>
        <p:spPr>
          <a:xfrm>
            <a:off x="755576" y="3626768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it-IT" sz="2800" dirty="0">
                <a:solidFill>
                  <a:srgbClr val="000000"/>
                </a:solidFill>
                <a:cs typeface="Arial Unicode MS" charset="0"/>
              </a:rPr>
              <a:t>245 ECTS: frontal lessons and practical works</a:t>
            </a:r>
          </a:p>
          <a:p>
            <a:pPr marL="914400" lvl="1" indent="-4572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it-IT" sz="2800" dirty="0">
                <a:solidFill>
                  <a:srgbClr val="000000"/>
                </a:solidFill>
                <a:cs typeface="Arial Unicode MS" charset="0"/>
              </a:rPr>
              <a:t>8 ECTS: elective courses</a:t>
            </a:r>
          </a:p>
          <a:p>
            <a:pPr marL="914400" lvl="1" indent="-4572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it-IT" sz="2800" dirty="0">
                <a:solidFill>
                  <a:srgbClr val="000000"/>
                </a:solidFill>
                <a:cs typeface="Arial Unicode MS" charset="0"/>
              </a:rPr>
              <a:t>9 ECTS: Thesis dissertation</a:t>
            </a:r>
          </a:p>
          <a:p>
            <a:pPr marL="914400" lvl="1" indent="-4572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it-IT" sz="2800" dirty="0">
                <a:solidFill>
                  <a:srgbClr val="000000"/>
                </a:solidFill>
                <a:cs typeface="Arial Unicode MS" charset="0"/>
              </a:rPr>
              <a:t>3 ECTS: English test</a:t>
            </a:r>
          </a:p>
          <a:p>
            <a:pPr marL="914400" lvl="1" indent="-4572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it-IT" sz="2800" dirty="0">
                <a:solidFill>
                  <a:srgbClr val="000000"/>
                </a:solidFill>
                <a:cs typeface="Arial Unicode MS" charset="0"/>
              </a:rPr>
              <a:t>35 ECTS: practical training «</a:t>
            </a:r>
            <a:r>
              <a:rPr lang="en-GB" altLang="it-IT" sz="2800" i="1" dirty="0" err="1">
                <a:solidFill>
                  <a:srgbClr val="000000"/>
                </a:solidFill>
                <a:cs typeface="Arial Unicode MS" charset="0"/>
              </a:rPr>
              <a:t>Tirocinio</a:t>
            </a:r>
            <a:r>
              <a:rPr lang="en-GB" altLang="it-IT" sz="2800" dirty="0">
                <a:solidFill>
                  <a:srgbClr val="000000"/>
                </a:solidFill>
                <a:cs typeface="Arial Unicode MS" charset="0"/>
              </a:rPr>
              <a:t>» activities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E038C92-2ECD-6046-981B-1295DAA77693}"/>
              </a:ext>
            </a:extLst>
          </p:cNvPr>
          <p:cNvSpPr/>
          <p:nvPr/>
        </p:nvSpPr>
        <p:spPr>
          <a:xfrm>
            <a:off x="216972" y="1688850"/>
            <a:ext cx="169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it-IT" sz="2800" dirty="0">
                <a:solidFill>
                  <a:srgbClr val="0070C0"/>
                </a:solidFill>
                <a:cs typeface="Arial Unicode MS" charset="0"/>
              </a:rPr>
              <a:t>NATIONAL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9ADB2C7-AF02-C040-AEFC-BE9EC349F601}"/>
              </a:ext>
            </a:extLst>
          </p:cNvPr>
          <p:cNvSpPr/>
          <p:nvPr/>
        </p:nvSpPr>
        <p:spPr>
          <a:xfrm>
            <a:off x="2915816" y="2212070"/>
            <a:ext cx="1800200" cy="5184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giù 9">
            <a:extLst>
              <a:ext uri="{FF2B5EF4-FFF2-40B4-BE49-F238E27FC236}">
                <a16:creationId xmlns:a16="http://schemas.microsoft.com/office/drawing/2014/main" id="{8AD694B8-4777-804E-9477-52DD58E56DBE}"/>
              </a:ext>
            </a:extLst>
          </p:cNvPr>
          <p:cNvSpPr/>
          <p:nvPr/>
        </p:nvSpPr>
        <p:spPr>
          <a:xfrm>
            <a:off x="3707904" y="2876388"/>
            <a:ext cx="21602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54661AA3-24F6-744F-9CEC-D0D7F885B49B}"/>
              </a:ext>
            </a:extLst>
          </p:cNvPr>
          <p:cNvSpPr/>
          <p:nvPr/>
        </p:nvSpPr>
        <p:spPr>
          <a:xfrm rot="10800000">
            <a:off x="2305491" y="1340129"/>
            <a:ext cx="212463" cy="12589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55074048-F7A7-1B4A-9F62-A8ED162AC33F}"/>
              </a:ext>
            </a:extLst>
          </p:cNvPr>
          <p:cNvSpPr/>
          <p:nvPr/>
        </p:nvSpPr>
        <p:spPr>
          <a:xfrm rot="10800000">
            <a:off x="1187624" y="3702922"/>
            <a:ext cx="52945" cy="210234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C31C98E-4918-774A-988F-85F1D5CE7F86}"/>
              </a:ext>
            </a:extLst>
          </p:cNvPr>
          <p:cNvSpPr/>
          <p:nvPr/>
        </p:nvSpPr>
        <p:spPr>
          <a:xfrm>
            <a:off x="35496" y="4489956"/>
            <a:ext cx="1205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it-IT" sz="2800" dirty="0">
                <a:solidFill>
                  <a:srgbClr val="0070C0"/>
                </a:solidFill>
                <a:cs typeface="Arial Unicode MS" charset="0"/>
              </a:rPr>
              <a:t>PADUA</a:t>
            </a:r>
          </a:p>
        </p:txBody>
      </p:sp>
    </p:spTree>
    <p:extLst>
      <p:ext uri="{BB962C8B-B14F-4D97-AF65-F5344CB8AC3E}">
        <p14:creationId xmlns:p14="http://schemas.microsoft.com/office/powerpoint/2010/main" val="602563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434C5CBC-7003-C649-9A1B-DFD5F45EA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013"/>
            <a:ext cx="9155113" cy="10128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5675F5E-1C57-944F-B7C1-364ABAFF0D7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-27384"/>
            <a:ext cx="2991218" cy="8715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DB02CE-AE8B-EE4B-AF55-EB28F60E15CF}"/>
              </a:ext>
            </a:extLst>
          </p:cNvPr>
          <p:cNvSpPr txBox="1"/>
          <p:nvPr/>
        </p:nvSpPr>
        <p:spPr>
          <a:xfrm>
            <a:off x="1708564" y="1556792"/>
            <a:ext cx="54557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>
                <a:solidFill>
                  <a:srgbClr val="0070C0"/>
                </a:solidFill>
              </a:rPr>
              <a:t>DCVM PERFORMANCE DATA</a:t>
            </a:r>
            <a:endParaRPr lang="it-IT" sz="3600" dirty="0">
              <a:solidFill>
                <a:srgbClr val="0070C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A85984-B08B-6F4A-A81C-D88A95D52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2770847"/>
            <a:ext cx="7596336" cy="34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9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56426D7-4FD6-4895-8597-7FC9FA1BDF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657814"/>
              </p:ext>
            </p:extLst>
          </p:nvPr>
        </p:nvGraphicFramePr>
        <p:xfrm>
          <a:off x="68614" y="2132856"/>
          <a:ext cx="8895874" cy="451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magine 2">
            <a:extLst>
              <a:ext uri="{FF2B5EF4-FFF2-40B4-BE49-F238E27FC236}">
                <a16:creationId xmlns:a16="http://schemas.microsoft.com/office/drawing/2014/main" id="{D8C18C1F-E2E0-4A0D-89F4-DC8DFEC0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" y="35642"/>
            <a:ext cx="1900859" cy="67879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E659D0E-1A4B-0244-86C4-15AB908D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-26988"/>
            <a:ext cx="9178926" cy="1050926"/>
          </a:xfrm>
          <a:prstGeom prst="rect">
            <a:avLst/>
          </a:prstGeom>
          <a:solidFill>
            <a:srgbClr val="B3071B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94F81B-4A0F-3C49-B3BF-7CE1C3F20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926" y="-13173"/>
            <a:ext cx="9178926" cy="1050926"/>
          </a:xfrm>
          <a:prstGeom prst="rect">
            <a:avLst/>
          </a:prstGeom>
          <a:solidFill>
            <a:srgbClr val="B3071B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>
              <a:solidFill>
                <a:srgbClr val="FFFFFF"/>
              </a:solidFill>
              <a:cs typeface="Arial Unicode MS" charset="0"/>
            </a:endParaRPr>
          </a:p>
        </p:txBody>
      </p:sp>
      <p:pic>
        <p:nvPicPr>
          <p:cNvPr id="12" name="Immagine 1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674019F-D3B6-FC4E-BF8B-FC4EBE90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68614" y="109228"/>
            <a:ext cx="2991218" cy="8715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1285257-00DE-8642-89E6-0F7393E8FC13}"/>
              </a:ext>
            </a:extLst>
          </p:cNvPr>
          <p:cNvSpPr txBox="1"/>
          <p:nvPr/>
        </p:nvSpPr>
        <p:spPr>
          <a:xfrm>
            <a:off x="1750233" y="1142979"/>
            <a:ext cx="5643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 open position for about every 12 requests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5B1C24-B75A-47A5-8233-32C6906B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28" y="260648"/>
            <a:ext cx="4751490" cy="486697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DCVM attractiveness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5C2340-2671-CA4E-9EA7-787E301C736E}"/>
              </a:ext>
            </a:extLst>
          </p:cNvPr>
          <p:cNvSpPr txBox="1"/>
          <p:nvPr/>
        </p:nvSpPr>
        <p:spPr>
          <a:xfrm>
            <a:off x="7812360" y="2348880"/>
            <a:ext cx="957447" cy="369331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4" name="Immagine 13" descr="Immagine che contiene esterni, traffico, città, via&#10;&#10;Descrizione generata automaticamente">
            <a:extLst>
              <a:ext uri="{FF2B5EF4-FFF2-40B4-BE49-F238E27FC236}">
                <a16:creationId xmlns:a16="http://schemas.microsoft.com/office/drawing/2014/main" id="{920A1BBD-5516-3E40-BB7B-FB047C7B0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3" y="1565965"/>
            <a:ext cx="6300191" cy="4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434C5CBC-7003-C649-9A1B-DFD5F45EA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013"/>
            <a:ext cx="9155113" cy="10128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5675F5E-1C57-944F-B7C1-364ABAFF0D7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-27384"/>
            <a:ext cx="2991218" cy="871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3F90756-A884-1342-9BB0-8FE2F436D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5"/>
            <a:ext cx="6948264" cy="3688658"/>
          </a:xfrm>
          <a:prstGeom prst="rect">
            <a:avLst/>
          </a:prstGeom>
        </p:spPr>
      </p:pic>
      <p:sp>
        <p:nvSpPr>
          <p:cNvPr id="16" name="CasellaDiTesto 6">
            <a:extLst>
              <a:ext uri="{FF2B5EF4-FFF2-40B4-BE49-F238E27FC236}">
                <a16:creationId xmlns:a16="http://schemas.microsoft.com/office/drawing/2014/main" id="{2102D5CD-A838-DD46-B407-76EDAAD7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08720"/>
            <a:ext cx="2988840" cy="7200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91435A-F6ED-8F4D-BB44-7D72E0A92D63}"/>
              </a:ext>
            </a:extLst>
          </p:cNvPr>
          <p:cNvSpPr txBox="1"/>
          <p:nvPr/>
        </p:nvSpPr>
        <p:spPr>
          <a:xfrm>
            <a:off x="6614513" y="1700808"/>
            <a:ext cx="6675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3" name="CasellaDiTesto 6">
            <a:extLst>
              <a:ext uri="{FF2B5EF4-FFF2-40B4-BE49-F238E27FC236}">
                <a16:creationId xmlns:a16="http://schemas.microsoft.com/office/drawing/2014/main" id="{F8D32E12-5D11-6743-9425-932F9A73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273" y="1415916"/>
            <a:ext cx="89038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it-IT" sz="1200" dirty="0">
              <a:solidFill>
                <a:srgbClr val="C00000"/>
              </a:solidFill>
            </a:endParaRPr>
          </a:p>
          <a:p>
            <a:pPr algn="ctr" eaLnBrk="1" hangingPunct="1"/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14" name="CasellaDiTesto 6">
            <a:extLst>
              <a:ext uri="{FF2B5EF4-FFF2-40B4-BE49-F238E27FC236}">
                <a16:creationId xmlns:a16="http://schemas.microsoft.com/office/drawing/2014/main" id="{691CF047-D6B6-E544-AE05-35E7A62EE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346" y="169476"/>
            <a:ext cx="5616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>
                <a:solidFill>
                  <a:schemeClr val="bg1"/>
                </a:solidFill>
              </a:rPr>
              <a:t>Evaluation of teaching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BC5EFEB-B879-C640-975A-148149448339}"/>
              </a:ext>
            </a:extLst>
          </p:cNvPr>
          <p:cNvSpPr txBox="1"/>
          <p:nvPr/>
        </p:nvSpPr>
        <p:spPr>
          <a:xfrm>
            <a:off x="2411760" y="1008479"/>
            <a:ext cx="4288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UNIPD ON-LINE QUESTIONNAIRE</a:t>
            </a:r>
          </a:p>
        </p:txBody>
      </p:sp>
      <p:sp>
        <p:nvSpPr>
          <p:cNvPr id="13" name="CasellaDiTesto 6">
            <a:extLst>
              <a:ext uri="{FF2B5EF4-FFF2-40B4-BE49-F238E27FC236}">
                <a16:creationId xmlns:a16="http://schemas.microsoft.com/office/drawing/2014/main" id="{A5DC283D-7BFD-9740-96C8-74CBAD16B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118" y="3662357"/>
            <a:ext cx="3343145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it-IT" sz="3600" dirty="0">
              <a:solidFill>
                <a:srgbClr val="C00000"/>
              </a:solidFill>
            </a:endParaRPr>
          </a:p>
          <a:p>
            <a:pPr algn="ctr" eaLnBrk="1" hangingPunct="1"/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13F56F-7C1F-AD4F-8B89-08E9E7AC70D1}"/>
              </a:ext>
            </a:extLst>
          </p:cNvPr>
          <p:cNvSpPr txBox="1"/>
          <p:nvPr/>
        </p:nvSpPr>
        <p:spPr>
          <a:xfrm>
            <a:off x="3982589" y="3690336"/>
            <a:ext cx="51314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Information on: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global satisfaction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organizational aspects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efficacy of the educational activity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coherent with contents  and syllabus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preliminary knowledge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perceived workload</a:t>
            </a:r>
          </a:p>
        </p:txBody>
      </p:sp>
      <p:sp>
        <p:nvSpPr>
          <p:cNvPr id="21" name="CasellaDiTesto 6">
            <a:extLst>
              <a:ext uri="{FF2B5EF4-FFF2-40B4-BE49-F238E27FC236}">
                <a16:creationId xmlns:a16="http://schemas.microsoft.com/office/drawing/2014/main" id="{CF8DE235-452B-4942-A560-CF740F6E5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1484784"/>
            <a:ext cx="3343145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2800">
                <a:solidFill>
                  <a:srgbClr val="C00000"/>
                </a:solidFill>
              </a:rPr>
              <a:t>Mandatory since </a:t>
            </a:r>
          </a:p>
          <a:p>
            <a:pPr algn="ctr"/>
            <a:r>
              <a:rPr lang="en-GB" sz="2800">
                <a:solidFill>
                  <a:srgbClr val="C00000"/>
                </a:solidFill>
              </a:rPr>
              <a:t>a.y. 2016/2017</a:t>
            </a:r>
          </a:p>
        </p:txBody>
      </p:sp>
    </p:spTree>
    <p:extLst>
      <p:ext uri="{BB962C8B-B14F-4D97-AF65-F5344CB8AC3E}">
        <p14:creationId xmlns:p14="http://schemas.microsoft.com/office/powerpoint/2010/main" val="2403802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0128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 dirty="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3833356-1BBF-AC45-9131-6AA2FF64DB0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-27384"/>
            <a:ext cx="2991218" cy="871500"/>
          </a:xfrm>
          <a:prstGeom prst="rect">
            <a:avLst/>
          </a:prstGeom>
        </p:spPr>
      </p:pic>
      <p:sp>
        <p:nvSpPr>
          <p:cNvPr id="12" name="CasellaDiTesto 6">
            <a:extLst>
              <a:ext uri="{FF2B5EF4-FFF2-40B4-BE49-F238E27FC236}">
                <a16:creationId xmlns:a16="http://schemas.microsoft.com/office/drawing/2014/main" id="{34C344B1-5FD5-B040-B633-50E24447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116632"/>
            <a:ext cx="5616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>
                <a:solidFill>
                  <a:schemeClr val="bg1"/>
                </a:solidFill>
              </a:rPr>
              <a:t>DCVM Teaching evaluation</a:t>
            </a:r>
          </a:p>
        </p:txBody>
      </p:sp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3697F982-6219-A04F-B414-4040360BB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848782"/>
              </p:ext>
            </p:extLst>
          </p:nvPr>
        </p:nvGraphicFramePr>
        <p:xfrm>
          <a:off x="251520" y="1556792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EAA699C-B0F3-C343-9FE8-B715E03082AA}"/>
              </a:ext>
            </a:extLst>
          </p:cNvPr>
          <p:cNvCxnSpPr>
            <a:cxnSpLocks/>
          </p:cNvCxnSpPr>
          <p:nvPr/>
        </p:nvCxnSpPr>
        <p:spPr bwMode="auto">
          <a:xfrm>
            <a:off x="899592" y="2492896"/>
            <a:ext cx="6696744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0B520B7-D185-1F4F-ACAA-38AF06AD4067}"/>
              </a:ext>
            </a:extLst>
          </p:cNvPr>
          <p:cNvSpPr txBox="1"/>
          <p:nvPr/>
        </p:nvSpPr>
        <p:spPr>
          <a:xfrm>
            <a:off x="7712599" y="2276872"/>
            <a:ext cx="143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AVERAGE 7.9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9BF4E2-D95B-984E-BC04-680D57CFA3BA}"/>
              </a:ext>
            </a:extLst>
          </p:cNvPr>
          <p:cNvSpPr txBox="1"/>
          <p:nvPr/>
        </p:nvSpPr>
        <p:spPr>
          <a:xfrm>
            <a:off x="2411760" y="1008479"/>
            <a:ext cx="4288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UNIPD ON-LINE QUESTIONNAIRE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DF68C6-98E1-C148-8CBF-910E81F7BB8E}"/>
              </a:ext>
            </a:extLst>
          </p:cNvPr>
          <p:cNvSpPr txBox="1"/>
          <p:nvPr/>
        </p:nvSpPr>
        <p:spPr>
          <a:xfrm>
            <a:off x="1215140" y="2132856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/>
              <a:t>7.69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84D8A9E-D5DA-844C-BEC2-ED285495F6F9}"/>
              </a:ext>
            </a:extLst>
          </p:cNvPr>
          <p:cNvSpPr txBox="1"/>
          <p:nvPr/>
        </p:nvSpPr>
        <p:spPr>
          <a:xfrm>
            <a:off x="1792475" y="2122984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/>
              <a:t>7.77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085BA8-306A-2840-8BD5-5E2295C80B3A}"/>
              </a:ext>
            </a:extLst>
          </p:cNvPr>
          <p:cNvSpPr txBox="1"/>
          <p:nvPr/>
        </p:nvSpPr>
        <p:spPr>
          <a:xfrm>
            <a:off x="2370450" y="2132856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/>
              <a:t>7.71</a:t>
            </a:r>
          </a:p>
        </p:txBody>
      </p:sp>
      <p:sp>
        <p:nvSpPr>
          <p:cNvPr id="13" name="CasellaDiTesto 10">
            <a:extLst>
              <a:ext uri="{FF2B5EF4-FFF2-40B4-BE49-F238E27FC236}">
                <a16:creationId xmlns:a16="http://schemas.microsoft.com/office/drawing/2014/main" id="{EA97E545-A129-5844-B37B-25CF57BFDEAB}"/>
              </a:ext>
            </a:extLst>
          </p:cNvPr>
          <p:cNvSpPr txBox="1"/>
          <p:nvPr/>
        </p:nvSpPr>
        <p:spPr>
          <a:xfrm>
            <a:off x="4189275" y="1995866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8.18</a:t>
            </a:r>
          </a:p>
        </p:txBody>
      </p:sp>
      <p:sp>
        <p:nvSpPr>
          <p:cNvPr id="14" name="CasellaDiTesto 10">
            <a:extLst>
              <a:ext uri="{FF2B5EF4-FFF2-40B4-BE49-F238E27FC236}">
                <a16:creationId xmlns:a16="http://schemas.microsoft.com/office/drawing/2014/main" id="{EA97E545-A129-5844-B37B-25CF57BFDEAB}"/>
              </a:ext>
            </a:extLst>
          </p:cNvPr>
          <p:cNvSpPr txBox="1"/>
          <p:nvPr/>
        </p:nvSpPr>
        <p:spPr>
          <a:xfrm>
            <a:off x="4737823" y="2082334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8.01</a:t>
            </a:r>
          </a:p>
        </p:txBody>
      </p:sp>
      <p:sp>
        <p:nvSpPr>
          <p:cNvPr id="15" name="CasellaDiTesto 10">
            <a:extLst>
              <a:ext uri="{FF2B5EF4-FFF2-40B4-BE49-F238E27FC236}">
                <a16:creationId xmlns:a16="http://schemas.microsoft.com/office/drawing/2014/main" id="{EA97E545-A129-5844-B37B-25CF57BFDEAB}"/>
              </a:ext>
            </a:extLst>
          </p:cNvPr>
          <p:cNvSpPr txBox="1"/>
          <p:nvPr/>
        </p:nvSpPr>
        <p:spPr>
          <a:xfrm>
            <a:off x="5950730" y="2132856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7.78</a:t>
            </a:r>
          </a:p>
        </p:txBody>
      </p:sp>
      <p:sp>
        <p:nvSpPr>
          <p:cNvPr id="16" name="CasellaDiTesto 10">
            <a:extLst>
              <a:ext uri="{FF2B5EF4-FFF2-40B4-BE49-F238E27FC236}">
                <a16:creationId xmlns:a16="http://schemas.microsoft.com/office/drawing/2014/main" id="{EA97E545-A129-5844-B37B-25CF57BFDEAB}"/>
              </a:ext>
            </a:extLst>
          </p:cNvPr>
          <p:cNvSpPr txBox="1"/>
          <p:nvPr/>
        </p:nvSpPr>
        <p:spPr>
          <a:xfrm>
            <a:off x="6477132" y="2060848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7.88</a:t>
            </a:r>
          </a:p>
        </p:txBody>
      </p:sp>
      <p:sp>
        <p:nvSpPr>
          <p:cNvPr id="17" name="CasellaDiTesto 10">
            <a:extLst>
              <a:ext uri="{FF2B5EF4-FFF2-40B4-BE49-F238E27FC236}">
                <a16:creationId xmlns:a16="http://schemas.microsoft.com/office/drawing/2014/main" id="{EA97E545-A129-5844-B37B-25CF57BFDEAB}"/>
              </a:ext>
            </a:extLst>
          </p:cNvPr>
          <p:cNvSpPr txBox="1"/>
          <p:nvPr/>
        </p:nvSpPr>
        <p:spPr>
          <a:xfrm>
            <a:off x="7052973" y="2132856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7.77</a:t>
            </a:r>
          </a:p>
        </p:txBody>
      </p:sp>
    </p:spTree>
    <p:extLst>
      <p:ext uri="{BB962C8B-B14F-4D97-AF65-F5344CB8AC3E}">
        <p14:creationId xmlns:p14="http://schemas.microsoft.com/office/powerpoint/2010/main" val="3783033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0128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B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AAA20CF-351A-BF4C-A225-C616DA4CE03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-27384"/>
            <a:ext cx="2991218" cy="871500"/>
          </a:xfrm>
          <a:prstGeom prst="rect">
            <a:avLst/>
          </a:prstGeom>
        </p:spPr>
      </p:pic>
      <p:sp>
        <p:nvSpPr>
          <p:cNvPr id="10" name="CasellaDiTesto 6">
            <a:extLst>
              <a:ext uri="{FF2B5EF4-FFF2-40B4-BE49-F238E27FC236}">
                <a16:creationId xmlns:a16="http://schemas.microsoft.com/office/drawing/2014/main" id="{D62ED735-32AA-494D-80F6-F5DF64023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-45387"/>
            <a:ext cx="56166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2800" dirty="0">
                <a:solidFill>
                  <a:schemeClr val="bg1"/>
                </a:solidFill>
              </a:rPr>
              <a:t>Practical training </a:t>
            </a:r>
            <a:r>
              <a:rPr lang="en-GB" sz="2800" i="1" dirty="0">
                <a:solidFill>
                  <a:schemeClr val="bg1"/>
                </a:solidFill>
              </a:rPr>
              <a:t>«</a:t>
            </a:r>
            <a:r>
              <a:rPr lang="en-GB" sz="2800" i="1" dirty="0" err="1">
                <a:solidFill>
                  <a:schemeClr val="bg1"/>
                </a:solidFill>
              </a:rPr>
              <a:t>Tirocinio</a:t>
            </a:r>
            <a:r>
              <a:rPr lang="en-GB" sz="2800" i="1" dirty="0">
                <a:solidFill>
                  <a:schemeClr val="bg1"/>
                </a:solidFill>
              </a:rPr>
              <a:t>»</a:t>
            </a:r>
            <a:r>
              <a:rPr lang="en-GB" sz="2800" dirty="0">
                <a:solidFill>
                  <a:schemeClr val="bg1"/>
                </a:solidFill>
              </a:rPr>
              <a:t> evaluation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3CE1AA-057D-6D47-8C4A-408259E8FD0A}"/>
              </a:ext>
            </a:extLst>
          </p:cNvPr>
          <p:cNvSpPr txBox="1"/>
          <p:nvPr/>
        </p:nvSpPr>
        <p:spPr>
          <a:xfrm>
            <a:off x="7452320" y="2586970"/>
            <a:ext cx="143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AVERAGE 7.8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68CCFC61-EB96-814E-AD65-63942E2FF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400675"/>
              </p:ext>
            </p:extLst>
          </p:nvPr>
        </p:nvGraphicFramePr>
        <p:xfrm>
          <a:off x="755576" y="1268768"/>
          <a:ext cx="7056784" cy="532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7BCE20DE-5475-394B-91DA-42D050F62E08}"/>
              </a:ext>
            </a:extLst>
          </p:cNvPr>
          <p:cNvCxnSpPr>
            <a:cxnSpLocks/>
          </p:cNvCxnSpPr>
          <p:nvPr/>
        </p:nvCxnSpPr>
        <p:spPr bwMode="auto">
          <a:xfrm>
            <a:off x="1403648" y="2780928"/>
            <a:ext cx="583264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B0FDA0-DE1D-1D4F-BE07-8C04C702E0BC}"/>
              </a:ext>
            </a:extLst>
          </p:cNvPr>
          <p:cNvSpPr txBox="1"/>
          <p:nvPr/>
        </p:nvSpPr>
        <p:spPr>
          <a:xfrm>
            <a:off x="1403648" y="1057394"/>
            <a:ext cx="594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DCVM ON-LINE (</a:t>
            </a:r>
            <a:r>
              <a:rPr lang="it-IT" sz="2400" i="1" dirty="0">
                <a:solidFill>
                  <a:schemeClr val="accent5">
                    <a:lumMod val="75000"/>
                  </a:schemeClr>
                </a:solidFill>
              </a:rPr>
              <a:t>BY MOODLE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) QUESTIONNARE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A97E545-A129-5844-B37B-25CF57BFDEAB}"/>
              </a:ext>
            </a:extLst>
          </p:cNvPr>
          <p:cNvSpPr txBox="1"/>
          <p:nvPr/>
        </p:nvSpPr>
        <p:spPr>
          <a:xfrm>
            <a:off x="2267744" y="2383152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7.83</a:t>
            </a:r>
          </a:p>
        </p:txBody>
      </p:sp>
      <p:sp>
        <p:nvSpPr>
          <p:cNvPr id="15" name="CasellaDiTesto 10">
            <a:extLst>
              <a:ext uri="{FF2B5EF4-FFF2-40B4-BE49-F238E27FC236}">
                <a16:creationId xmlns:a16="http://schemas.microsoft.com/office/drawing/2014/main" id="{EA97E545-A129-5844-B37B-25CF57BFDEAB}"/>
              </a:ext>
            </a:extLst>
          </p:cNvPr>
          <p:cNvSpPr txBox="1"/>
          <p:nvPr/>
        </p:nvSpPr>
        <p:spPr>
          <a:xfrm>
            <a:off x="4297726" y="2411914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7.80</a:t>
            </a:r>
          </a:p>
        </p:txBody>
      </p:sp>
      <p:sp>
        <p:nvSpPr>
          <p:cNvPr id="16" name="CasellaDiTesto 10">
            <a:extLst>
              <a:ext uri="{FF2B5EF4-FFF2-40B4-BE49-F238E27FC236}">
                <a16:creationId xmlns:a16="http://schemas.microsoft.com/office/drawing/2014/main" id="{EA97E545-A129-5844-B37B-25CF57BFDEAB}"/>
              </a:ext>
            </a:extLst>
          </p:cNvPr>
          <p:cNvSpPr txBox="1"/>
          <p:nvPr/>
        </p:nvSpPr>
        <p:spPr>
          <a:xfrm>
            <a:off x="6327708" y="2374844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7.81</a:t>
            </a:r>
          </a:p>
        </p:txBody>
      </p:sp>
    </p:spTree>
    <p:extLst>
      <p:ext uri="{BB962C8B-B14F-4D97-AF65-F5344CB8AC3E}">
        <p14:creationId xmlns:p14="http://schemas.microsoft.com/office/powerpoint/2010/main" val="314899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7B5B7043-30A1-AD47-80B1-A1A40285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460750"/>
            <a:ext cx="7772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800" dirty="0">
                <a:solidFill>
                  <a:schemeClr val="bg1"/>
                </a:solidFill>
              </a:rPr>
              <a:t>Degree Course of Veterinary Medicine (DCVM)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800" dirty="0">
                <a:solidFill>
                  <a:schemeClr val="bg1"/>
                </a:solidFill>
              </a:rPr>
              <a:t>University of Padova</a:t>
            </a:r>
            <a:br>
              <a:rPr lang="en-GB" altLang="it-IT" sz="2800" dirty="0">
                <a:solidFill>
                  <a:schemeClr val="bg1"/>
                </a:solidFill>
              </a:rPr>
            </a:br>
            <a:endParaRPr lang="en-GB" altLang="it-IT" sz="2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>
                <a:solidFill>
                  <a:schemeClr val="bg1"/>
                </a:solidFill>
              </a:rPr>
              <a:t>The Establishment and the Territory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it-IT" sz="16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bg1"/>
                </a:solidFill>
              </a:rPr>
              <a:t>Prof. Alessandro </a:t>
            </a:r>
            <a:r>
              <a:rPr lang="en-GB" altLang="it-IT" sz="1600" dirty="0" err="1">
                <a:solidFill>
                  <a:schemeClr val="bg1"/>
                </a:solidFill>
              </a:rPr>
              <a:t>Zotti</a:t>
            </a:r>
            <a:endParaRPr lang="en-GB" altLang="it-IT" sz="16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D5CE0A4-7CE2-E143-88B5-69D5A585B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749825" cy="24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6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080741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DB508E-2C72-AC43-97F1-23AE5792DAA9}"/>
              </a:ext>
            </a:extLst>
          </p:cNvPr>
          <p:cNvSpPr txBox="1"/>
          <p:nvPr/>
        </p:nvSpPr>
        <p:spPr>
          <a:xfrm>
            <a:off x="6633367" y="3066532"/>
            <a:ext cx="247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NATIONAL AVERAGE 7.9</a:t>
            </a:r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FBD01E8-525A-804D-8361-39E8E2BE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44624"/>
            <a:ext cx="2991218" cy="8715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BBA06A-DCDE-EB42-BC62-F3E086C95596}"/>
              </a:ext>
            </a:extLst>
          </p:cNvPr>
          <p:cNvSpPr txBox="1"/>
          <p:nvPr/>
        </p:nvSpPr>
        <p:spPr>
          <a:xfrm>
            <a:off x="6813513" y="4509120"/>
            <a:ext cx="211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UNIPD AVERAGE 6.2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EE9D8E8C-56B6-FA45-9EBB-50E88CD35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20901"/>
              </p:ext>
            </p:extLst>
          </p:nvPr>
        </p:nvGraphicFramePr>
        <p:xfrm>
          <a:off x="211254" y="1414558"/>
          <a:ext cx="6304962" cy="5110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10">
            <a:extLst>
              <a:ext uri="{FF2B5EF4-FFF2-40B4-BE49-F238E27FC236}">
                <a16:creationId xmlns:a16="http://schemas.microsoft.com/office/drawing/2014/main" id="{EA97E545-A129-5844-B37B-25CF57BFDEAB}"/>
              </a:ext>
            </a:extLst>
          </p:cNvPr>
          <p:cNvSpPr txBox="1"/>
          <p:nvPr/>
        </p:nvSpPr>
        <p:spPr>
          <a:xfrm>
            <a:off x="1119871" y="2996952"/>
            <a:ext cx="4443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7.8</a:t>
            </a:r>
          </a:p>
        </p:txBody>
      </p: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47671C16-A9D3-0E4E-B3B4-31166E80D55A}"/>
              </a:ext>
            </a:extLst>
          </p:cNvPr>
          <p:cNvSpPr txBox="1"/>
          <p:nvPr/>
        </p:nvSpPr>
        <p:spPr>
          <a:xfrm>
            <a:off x="2028488" y="2897255"/>
            <a:ext cx="4443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7.9</a:t>
            </a:r>
          </a:p>
        </p:txBody>
      </p:sp>
      <p:sp>
        <p:nvSpPr>
          <p:cNvPr id="14" name="CasellaDiTesto 10">
            <a:extLst>
              <a:ext uri="{FF2B5EF4-FFF2-40B4-BE49-F238E27FC236}">
                <a16:creationId xmlns:a16="http://schemas.microsoft.com/office/drawing/2014/main" id="{49F2D756-3A7C-7345-84AB-AEA71A9D440A}"/>
              </a:ext>
            </a:extLst>
          </p:cNvPr>
          <p:cNvSpPr txBox="1"/>
          <p:nvPr/>
        </p:nvSpPr>
        <p:spPr>
          <a:xfrm>
            <a:off x="2952019" y="2802414"/>
            <a:ext cx="4443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8.0</a:t>
            </a:r>
          </a:p>
        </p:txBody>
      </p:sp>
      <p:sp>
        <p:nvSpPr>
          <p:cNvPr id="15" name="CasellaDiTesto 10">
            <a:extLst>
              <a:ext uri="{FF2B5EF4-FFF2-40B4-BE49-F238E27FC236}">
                <a16:creationId xmlns:a16="http://schemas.microsoft.com/office/drawing/2014/main" id="{E96DCF62-32E4-A843-9FFD-9B052AF0FD76}"/>
              </a:ext>
            </a:extLst>
          </p:cNvPr>
          <p:cNvSpPr txBox="1"/>
          <p:nvPr/>
        </p:nvSpPr>
        <p:spPr>
          <a:xfrm>
            <a:off x="3828000" y="2897255"/>
            <a:ext cx="4443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7.9</a:t>
            </a:r>
          </a:p>
        </p:txBody>
      </p:sp>
      <p:sp>
        <p:nvSpPr>
          <p:cNvPr id="16" name="CasellaDiTesto 10">
            <a:extLst>
              <a:ext uri="{FF2B5EF4-FFF2-40B4-BE49-F238E27FC236}">
                <a16:creationId xmlns:a16="http://schemas.microsoft.com/office/drawing/2014/main" id="{2631054A-5805-5243-B9EF-EC459D086E6F}"/>
              </a:ext>
            </a:extLst>
          </p:cNvPr>
          <p:cNvSpPr txBox="1"/>
          <p:nvPr/>
        </p:nvSpPr>
        <p:spPr>
          <a:xfrm>
            <a:off x="4669154" y="2897255"/>
            <a:ext cx="4443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7.9</a:t>
            </a:r>
          </a:p>
        </p:txBody>
      </p:sp>
      <p:sp>
        <p:nvSpPr>
          <p:cNvPr id="17" name="CasellaDiTesto 10">
            <a:extLst>
              <a:ext uri="{FF2B5EF4-FFF2-40B4-BE49-F238E27FC236}">
                <a16:creationId xmlns:a16="http://schemas.microsoft.com/office/drawing/2014/main" id="{EB9C29E3-0223-234E-A337-962116E51CF5}"/>
              </a:ext>
            </a:extLst>
          </p:cNvPr>
          <p:cNvSpPr txBox="1"/>
          <p:nvPr/>
        </p:nvSpPr>
        <p:spPr>
          <a:xfrm>
            <a:off x="5627512" y="2780928"/>
            <a:ext cx="4443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8.0</a:t>
            </a:r>
          </a:p>
        </p:txBody>
      </p:sp>
      <p:sp>
        <p:nvSpPr>
          <p:cNvPr id="18" name="CasellaDiTesto 10">
            <a:extLst>
              <a:ext uri="{FF2B5EF4-FFF2-40B4-BE49-F238E27FC236}">
                <a16:creationId xmlns:a16="http://schemas.microsoft.com/office/drawing/2014/main" id="{CBF06B00-BCDF-1C41-A399-4913F5C8FBA4}"/>
              </a:ext>
            </a:extLst>
          </p:cNvPr>
          <p:cNvSpPr txBox="1"/>
          <p:nvPr/>
        </p:nvSpPr>
        <p:spPr>
          <a:xfrm>
            <a:off x="1143763" y="407707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6.6</a:t>
            </a:r>
          </a:p>
        </p:txBody>
      </p:sp>
      <p:sp>
        <p:nvSpPr>
          <p:cNvPr id="19" name="CasellaDiTesto 10">
            <a:extLst>
              <a:ext uri="{FF2B5EF4-FFF2-40B4-BE49-F238E27FC236}">
                <a16:creationId xmlns:a16="http://schemas.microsoft.com/office/drawing/2014/main" id="{9BFBEEA5-66AE-1441-BDE0-1512ECF964E6}"/>
              </a:ext>
            </a:extLst>
          </p:cNvPr>
          <p:cNvSpPr txBox="1"/>
          <p:nvPr/>
        </p:nvSpPr>
        <p:spPr>
          <a:xfrm>
            <a:off x="2076272" y="4170566"/>
            <a:ext cx="4443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6.4</a:t>
            </a:r>
          </a:p>
        </p:txBody>
      </p:sp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182FC902-05FE-444E-9938-60ECC4F7670C}"/>
              </a:ext>
            </a:extLst>
          </p:cNvPr>
          <p:cNvSpPr txBox="1"/>
          <p:nvPr/>
        </p:nvSpPr>
        <p:spPr>
          <a:xfrm>
            <a:off x="2943860" y="4170566"/>
            <a:ext cx="4443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6.4</a:t>
            </a:r>
          </a:p>
        </p:txBody>
      </p:sp>
      <p:sp>
        <p:nvSpPr>
          <p:cNvPr id="21" name="CasellaDiTesto 10">
            <a:extLst>
              <a:ext uri="{FF2B5EF4-FFF2-40B4-BE49-F238E27FC236}">
                <a16:creationId xmlns:a16="http://schemas.microsoft.com/office/drawing/2014/main" id="{D172E9FF-2EBA-1E40-BE13-2B9B721846CC}"/>
              </a:ext>
            </a:extLst>
          </p:cNvPr>
          <p:cNvSpPr txBox="1"/>
          <p:nvPr/>
        </p:nvSpPr>
        <p:spPr>
          <a:xfrm>
            <a:off x="3923928" y="460261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5.9</a:t>
            </a:r>
          </a:p>
        </p:txBody>
      </p:sp>
      <p:sp>
        <p:nvSpPr>
          <p:cNvPr id="22" name="CasellaDiTesto 10">
            <a:extLst>
              <a:ext uri="{FF2B5EF4-FFF2-40B4-BE49-F238E27FC236}">
                <a16:creationId xmlns:a16="http://schemas.microsoft.com/office/drawing/2014/main" id="{72D6FF3C-5120-844F-BED1-2E3299E8B109}"/>
              </a:ext>
            </a:extLst>
          </p:cNvPr>
          <p:cNvSpPr txBox="1"/>
          <p:nvPr/>
        </p:nvSpPr>
        <p:spPr>
          <a:xfrm>
            <a:off x="4730038" y="4477759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6.1</a:t>
            </a:r>
          </a:p>
        </p:txBody>
      </p:sp>
      <p:sp>
        <p:nvSpPr>
          <p:cNvPr id="23" name="CasellaDiTesto 10">
            <a:extLst>
              <a:ext uri="{FF2B5EF4-FFF2-40B4-BE49-F238E27FC236}">
                <a16:creationId xmlns:a16="http://schemas.microsoft.com/office/drawing/2014/main" id="{5E94FDBF-3A35-9E41-987F-A76C7ED73205}"/>
              </a:ext>
            </a:extLst>
          </p:cNvPr>
          <p:cNvSpPr txBox="1"/>
          <p:nvPr/>
        </p:nvSpPr>
        <p:spPr>
          <a:xfrm>
            <a:off x="5635324" y="4339843"/>
            <a:ext cx="4443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6.2</a:t>
            </a:r>
          </a:p>
        </p:txBody>
      </p:sp>
      <p:sp>
        <p:nvSpPr>
          <p:cNvPr id="24" name="CasellaDiTesto 6">
            <a:extLst>
              <a:ext uri="{FF2B5EF4-FFF2-40B4-BE49-F238E27FC236}">
                <a16:creationId xmlns:a16="http://schemas.microsoft.com/office/drawing/2014/main" id="{5751EA8C-05FC-3045-ADDD-2AAA37874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300" y="189801"/>
            <a:ext cx="5881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dirty="0">
                <a:solidFill>
                  <a:schemeClr val="bg1"/>
                </a:solidFill>
              </a:rPr>
              <a:t>Time to Degree</a:t>
            </a:r>
          </a:p>
        </p:txBody>
      </p:sp>
    </p:spTree>
    <p:extLst>
      <p:ext uri="{BB962C8B-B14F-4D97-AF65-F5344CB8AC3E}">
        <p14:creationId xmlns:p14="http://schemas.microsoft.com/office/powerpoint/2010/main" val="530723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63888" y="322590"/>
            <a:ext cx="5295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CENSIS DCVM Ranking</a:t>
            </a:r>
          </a:p>
        </p:txBody>
      </p:sp>
      <p:cxnSp>
        <p:nvCxnSpPr>
          <p:cNvPr id="23" name="Connettore 1 22"/>
          <p:cNvCxnSpPr/>
          <p:nvPr/>
        </p:nvCxnSpPr>
        <p:spPr>
          <a:xfrm>
            <a:off x="0" y="1268760"/>
            <a:ext cx="0" cy="5589240"/>
          </a:xfrm>
          <a:prstGeom prst="line">
            <a:avLst/>
          </a:prstGeom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9129936" y="1268760"/>
            <a:ext cx="0" cy="5589240"/>
          </a:xfrm>
          <a:prstGeom prst="line">
            <a:avLst/>
          </a:prstGeom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3C57439-08CC-4744-840C-933D3F947A5F}"/>
              </a:ext>
            </a:extLst>
          </p:cNvPr>
          <p:cNvSpPr txBox="1"/>
          <p:nvPr/>
        </p:nvSpPr>
        <p:spPr>
          <a:xfrm>
            <a:off x="755576" y="1958521"/>
            <a:ext cx="6912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9B07FD6-8650-5746-A9A2-CF7F4C57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109228"/>
            <a:ext cx="2991218" cy="8715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71C57C-6BE9-2849-A49E-651966FB486E}"/>
              </a:ext>
            </a:extLst>
          </p:cNvPr>
          <p:cNvSpPr txBox="1"/>
          <p:nvPr/>
        </p:nvSpPr>
        <p:spPr>
          <a:xfrm>
            <a:off x="734291" y="3519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DCC025E-FAAA-2C42-9219-0F7D337F0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88" y="2361984"/>
            <a:ext cx="2386947" cy="4071382"/>
          </a:xfrm>
          <a:prstGeom prst="rect">
            <a:avLst/>
          </a:prstGeom>
        </p:spPr>
      </p:pic>
      <p:sp>
        <p:nvSpPr>
          <p:cNvPr id="18" name="Rettangolo arrotondato 17">
            <a:extLst>
              <a:ext uri="{FF2B5EF4-FFF2-40B4-BE49-F238E27FC236}">
                <a16:creationId xmlns:a16="http://schemas.microsoft.com/office/drawing/2014/main" id="{E738B9EE-7E21-584C-9031-713D54231682}"/>
              </a:ext>
            </a:extLst>
          </p:cNvPr>
          <p:cNvSpPr/>
          <p:nvPr/>
        </p:nvSpPr>
        <p:spPr bwMode="auto">
          <a:xfrm>
            <a:off x="4081600" y="2369220"/>
            <a:ext cx="2346636" cy="339700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604ADC8-55CE-F645-90A8-7D31ABE7C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69627"/>
            <a:ext cx="1993900" cy="8763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33C1004-5910-3E47-BB35-B492993DB0BD}"/>
              </a:ext>
            </a:extLst>
          </p:cNvPr>
          <p:cNvSpPr txBox="1"/>
          <p:nvPr/>
        </p:nvSpPr>
        <p:spPr>
          <a:xfrm>
            <a:off x="35496" y="3214845"/>
            <a:ext cx="4165564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National ranking based on: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Student’s career progression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international relations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CB58EA-B534-AF43-BA34-5A60B0D2637B}"/>
              </a:ext>
            </a:extLst>
          </p:cNvPr>
          <p:cNvSpPr txBox="1"/>
          <p:nvPr/>
        </p:nvSpPr>
        <p:spPr>
          <a:xfrm>
            <a:off x="5047884" y="1691016"/>
            <a:ext cx="70403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/>
              <a:t>2019</a:t>
            </a:r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05AD09A-3185-4948-9246-564BFA9D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39" y="2369220"/>
            <a:ext cx="2616565" cy="4051969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C4FEEEF-6964-EF49-A61D-1806DCB555FD}"/>
              </a:ext>
            </a:extLst>
          </p:cNvPr>
          <p:cNvSpPr txBox="1"/>
          <p:nvPr/>
        </p:nvSpPr>
        <p:spPr>
          <a:xfrm>
            <a:off x="7448201" y="1688441"/>
            <a:ext cx="70403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/>
              <a:t>2020</a:t>
            </a:r>
          </a:p>
        </p:txBody>
      </p:sp>
      <p:sp>
        <p:nvSpPr>
          <p:cNvPr id="20" name="Rettangolo arrotondato 17">
            <a:extLst>
              <a:ext uri="{FF2B5EF4-FFF2-40B4-BE49-F238E27FC236}">
                <a16:creationId xmlns:a16="http://schemas.microsoft.com/office/drawing/2014/main" id="{64554C58-62FB-F945-943F-0975995E0935}"/>
              </a:ext>
            </a:extLst>
          </p:cNvPr>
          <p:cNvSpPr/>
          <p:nvPr/>
        </p:nvSpPr>
        <p:spPr bwMode="auto">
          <a:xfrm>
            <a:off x="6682629" y="2369220"/>
            <a:ext cx="2346636" cy="339700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6931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22475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sp>
        <p:nvSpPr>
          <p:cNvPr id="10" name="CasellaDiTesto 4">
            <a:extLst>
              <a:ext uri="{FF2B5EF4-FFF2-40B4-BE49-F238E27FC236}">
                <a16:creationId xmlns:a16="http://schemas.microsoft.com/office/drawing/2014/main" id="{3CBE4939-AB0E-A746-9367-AB8E15BCB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1569238"/>
            <a:ext cx="6480175" cy="17543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600" dirty="0">
                <a:solidFill>
                  <a:srgbClr val="0000FF"/>
                </a:solidFill>
              </a:rPr>
              <a:t>TEACHING ACHIEVEMENTS IMPLEMENTED BY THE DCVM OVER THE LAST FEW YEARS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CC260E5-D2A4-DA4C-A7DE-67B079A4003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68614" y="109228"/>
            <a:ext cx="2991218" cy="871500"/>
          </a:xfrm>
          <a:prstGeom prst="rect">
            <a:avLst/>
          </a:prstGeom>
        </p:spPr>
      </p:pic>
      <p:pic>
        <p:nvPicPr>
          <p:cNvPr id="3" name="Immagine 2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6E114C7A-FEB0-9C41-B0ED-2E1097352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17792"/>
            <a:ext cx="2735759" cy="1799167"/>
          </a:xfrm>
          <a:prstGeom prst="rect">
            <a:avLst/>
          </a:prstGeom>
        </p:spPr>
      </p:pic>
      <p:pic>
        <p:nvPicPr>
          <p:cNvPr id="8" name="Immagine 7" descr="Immagine che contiene stanza, orologio&#10;&#10;Descrizione generata automaticamente">
            <a:extLst>
              <a:ext uri="{FF2B5EF4-FFF2-40B4-BE49-F238E27FC236}">
                <a16:creationId xmlns:a16="http://schemas.microsoft.com/office/drawing/2014/main" id="{F73BD5AF-7802-CA47-9A0E-321B54EA2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979055"/>
            <a:ext cx="2796091" cy="1829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623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093854D-C8FC-4396-B4C6-1AF408E9B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76366"/>
            <a:ext cx="5019328" cy="5492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E51B89B-00A6-4245-99CD-BCFBD2A0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013"/>
            <a:ext cx="9155113" cy="1080741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2" name="Immagine 1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DE287D-5F64-F245-A7AF-70D05569DDB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44624"/>
            <a:ext cx="2991218" cy="871500"/>
          </a:xfrm>
          <a:prstGeom prst="rect">
            <a:avLst/>
          </a:prstGeom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id="{7F582AB4-4742-4A12-9F67-3184F427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188640"/>
            <a:ext cx="4136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8000" algn="ctr" eaLnBrk="1" hangingPunct="1">
              <a:spcBef>
                <a:spcPct val="0"/>
              </a:spcBef>
              <a:buNone/>
            </a:pPr>
            <a:r>
              <a:rPr lang="it-IT" altLang="it-IT" sz="2800" dirty="0">
                <a:solidFill>
                  <a:schemeClr val="bg1"/>
                </a:solidFill>
              </a:rPr>
              <a:t>DCVM website</a:t>
            </a:r>
          </a:p>
        </p:txBody>
      </p:sp>
    </p:spTree>
    <p:extLst>
      <p:ext uri="{BB962C8B-B14F-4D97-AF65-F5344CB8AC3E}">
        <p14:creationId xmlns:p14="http://schemas.microsoft.com/office/powerpoint/2010/main" val="381495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7C22DBAD-E802-5B4B-8FAB-31BA701CF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013"/>
            <a:ext cx="9155113" cy="122475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F16F24A-FC9C-2B41-A511-12EA41A6762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44624"/>
            <a:ext cx="2991218" cy="871500"/>
          </a:xfrm>
          <a:prstGeom prst="rect">
            <a:avLst/>
          </a:prstGeom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id="{7F582AB4-4742-4A12-9F67-3184F427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61885"/>
            <a:ext cx="6048672" cy="84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960"/>
              </a:lnSpc>
              <a:buNone/>
            </a:pPr>
            <a:r>
              <a:rPr lang="en-GB" sz="2400" dirty="0">
                <a:solidFill>
                  <a:schemeClr val="bg1"/>
                </a:solidFill>
              </a:rPr>
              <a:t>Standard operating procedures manual for safe and practical works, «</a:t>
            </a:r>
            <a:r>
              <a:rPr lang="en-GB" sz="2400" i="1" dirty="0" err="1">
                <a:solidFill>
                  <a:schemeClr val="bg1"/>
                </a:solidFill>
              </a:rPr>
              <a:t>Tirocinio</a:t>
            </a:r>
            <a:r>
              <a:rPr lang="en-GB" sz="2400" i="1" dirty="0">
                <a:solidFill>
                  <a:schemeClr val="bg1"/>
                </a:solidFill>
              </a:rPr>
              <a:t>»</a:t>
            </a:r>
            <a:r>
              <a:rPr lang="en-GB" sz="2400" dirty="0">
                <a:solidFill>
                  <a:schemeClr val="bg1"/>
                </a:solidFill>
              </a:rPr>
              <a:t> and Thesis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7811" r="19541" b="13182"/>
          <a:stretch/>
        </p:blipFill>
        <p:spPr bwMode="auto">
          <a:xfrm>
            <a:off x="1403648" y="1366144"/>
            <a:ext cx="6764140" cy="4871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3DD549-195B-C049-BA3F-62DDFA112A2B}"/>
              </a:ext>
            </a:extLst>
          </p:cNvPr>
          <p:cNvSpPr txBox="1"/>
          <p:nvPr/>
        </p:nvSpPr>
        <p:spPr>
          <a:xfrm>
            <a:off x="5004048" y="5373216"/>
            <a:ext cx="10479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200" dirty="0">
                <a:solidFill>
                  <a:srgbClr val="C00000"/>
                </a:solidFill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985380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22475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90F43BB-F1D6-0745-BE5D-A8DDB64D92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109228"/>
            <a:ext cx="2991218" cy="871500"/>
          </a:xfrm>
          <a:prstGeom prst="rect">
            <a:avLst/>
          </a:prstGeom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id="{8861C041-06F0-6B4C-84E5-AD0C71802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188640"/>
            <a:ext cx="4394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8000" algn="ctr" eaLnBrk="1" hangingPunct="1">
              <a:spcBef>
                <a:spcPct val="0"/>
              </a:spcBef>
              <a:buNone/>
            </a:pPr>
            <a:r>
              <a:rPr lang="en-GB" altLang="it-IT" sz="2800" dirty="0">
                <a:solidFill>
                  <a:schemeClr val="bg1"/>
                </a:solidFill>
              </a:rPr>
              <a:t>«</a:t>
            </a:r>
            <a:r>
              <a:rPr lang="en-GB" altLang="it-IT" sz="2800" i="1" dirty="0" err="1">
                <a:solidFill>
                  <a:schemeClr val="bg1"/>
                </a:solidFill>
              </a:rPr>
              <a:t>Tirocinio</a:t>
            </a:r>
            <a:r>
              <a:rPr lang="en-GB" altLang="it-IT" sz="2800" dirty="0">
                <a:solidFill>
                  <a:schemeClr val="bg1"/>
                </a:solidFill>
              </a:rPr>
              <a:t>» regulations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E19729-DE98-B54C-880A-FDB5D99D6375}"/>
              </a:ext>
            </a:extLst>
          </p:cNvPr>
          <p:cNvSpPr txBox="1"/>
          <p:nvPr/>
        </p:nvSpPr>
        <p:spPr>
          <a:xfrm>
            <a:off x="467544" y="3212976"/>
            <a:ext cx="52436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Rules concerning: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/>
              <a:t>Objectives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/>
              <a:t>Contents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/>
              <a:t>Organisation and Coordination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/>
              <a:t>Access requirements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/>
              <a:t>Assessment procedures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/>
              <a:t>Registration process of competencies </a:t>
            </a:r>
          </a:p>
        </p:txBody>
      </p:sp>
      <p:pic>
        <p:nvPicPr>
          <p:cNvPr id="11" name="Immagine 10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55E4CC7-4C52-2A45-8999-BB26E416E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1338910"/>
            <a:ext cx="4752528" cy="28821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9964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013AE69-6F05-4850-BD70-9941AA1BC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4" y="1700808"/>
            <a:ext cx="8413110" cy="4504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C7EAA94-8DFD-5249-B964-037F74CFA64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109228"/>
            <a:ext cx="2991218" cy="8715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682C5EEA-0D66-6249-A049-4E8DB5DA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013"/>
            <a:ext cx="9155113" cy="122475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2" name="Immagine 1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1CDADCB-1AFB-7241-9AFD-03620B742D6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44624"/>
            <a:ext cx="2991218" cy="871500"/>
          </a:xfrm>
          <a:prstGeom prst="rect">
            <a:avLst/>
          </a:prstGeom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id="{58363B00-0056-8F40-A4FB-4B3150E2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316" y="44624"/>
            <a:ext cx="6174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8000" algn="ctr" eaLnBrk="1" hangingPunct="1">
              <a:spcBef>
                <a:spcPct val="0"/>
              </a:spcBef>
              <a:buNone/>
            </a:pPr>
            <a:r>
              <a:rPr lang="en-GB" altLang="it-IT" sz="2800" dirty="0">
                <a:solidFill>
                  <a:schemeClr val="bg1"/>
                </a:solidFill>
              </a:rPr>
              <a:t>Registration process of competencies: electronic logbook</a:t>
            </a:r>
          </a:p>
        </p:txBody>
      </p:sp>
    </p:spTree>
    <p:extLst>
      <p:ext uri="{BB962C8B-B14F-4D97-AF65-F5344CB8AC3E}">
        <p14:creationId xmlns:p14="http://schemas.microsoft.com/office/powerpoint/2010/main" val="2873829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6000DF90-DDD7-1A48-9897-2DD640B2E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013"/>
            <a:ext cx="9155113" cy="122475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852810F-4465-EF45-86EB-CA7C511D1A0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44624"/>
            <a:ext cx="2991218" cy="871500"/>
          </a:xfrm>
          <a:prstGeom prst="rect">
            <a:avLst/>
          </a:prstGeom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id="{7F582AB4-4742-4A12-9F67-3184F427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44624"/>
            <a:ext cx="626469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8000" algn="ctr" eaLnBrk="1" hangingPunct="1">
              <a:lnSpc>
                <a:spcPts val="2960"/>
              </a:lnSpc>
              <a:spcBef>
                <a:spcPct val="0"/>
              </a:spcBef>
              <a:buNone/>
            </a:pPr>
            <a:r>
              <a:rPr lang="en-GB" altLang="it-IT" sz="2800" dirty="0">
                <a:solidFill>
                  <a:schemeClr val="bg1"/>
                </a:solidFill>
              </a:rPr>
              <a:t>Training course for external practitioners involved in «</a:t>
            </a:r>
            <a:r>
              <a:rPr lang="en-GB" altLang="it-IT" sz="2800" i="1" dirty="0" err="1">
                <a:solidFill>
                  <a:schemeClr val="bg1"/>
                </a:solidFill>
              </a:rPr>
              <a:t>Tirocinio</a:t>
            </a:r>
            <a:r>
              <a:rPr lang="en-GB" altLang="it-IT" sz="2800" i="1" dirty="0">
                <a:solidFill>
                  <a:schemeClr val="bg1"/>
                </a:solidFill>
              </a:rPr>
              <a:t>»</a:t>
            </a:r>
            <a:r>
              <a:rPr lang="en-GB" altLang="it-IT" sz="2800" dirty="0">
                <a:solidFill>
                  <a:schemeClr val="bg1"/>
                </a:solidFill>
              </a:rPr>
              <a:t> activities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7" t="19077" r="17354" b="15115"/>
          <a:stretch/>
        </p:blipFill>
        <p:spPr bwMode="auto">
          <a:xfrm>
            <a:off x="251520" y="1685138"/>
            <a:ext cx="4226522" cy="3161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8C606FF-F8D1-3842-B520-84BE658780F1}"/>
              </a:ext>
            </a:extLst>
          </p:cNvPr>
          <p:cNvSpPr/>
          <p:nvPr/>
        </p:nvSpPr>
        <p:spPr>
          <a:xfrm>
            <a:off x="4665960" y="1981872"/>
            <a:ext cx="4226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Online training course in order: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sz="2400" dirty="0"/>
              <a:t>to introduce common teaching methods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sz="2400" dirty="0"/>
              <a:t>to share criteria for students evaluation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9957D41-E19A-CC4F-BCA2-097085B07010}"/>
              </a:ext>
            </a:extLst>
          </p:cNvPr>
          <p:cNvSpPr/>
          <p:nvPr/>
        </p:nvSpPr>
        <p:spPr>
          <a:xfrm>
            <a:off x="2244254" y="5229200"/>
            <a:ext cx="506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At the end of the course they must take an online test and pass it</a:t>
            </a:r>
          </a:p>
        </p:txBody>
      </p:sp>
    </p:spTree>
    <p:extLst>
      <p:ext uri="{BB962C8B-B14F-4D97-AF65-F5344CB8AC3E}">
        <p14:creationId xmlns:p14="http://schemas.microsoft.com/office/powerpoint/2010/main" val="4016663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11B2D220-7C78-694C-900B-FBE39D60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013"/>
            <a:ext cx="9155113" cy="122475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4ADDC23-B556-AD4D-8C44-4A78995A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44624"/>
            <a:ext cx="2991218" cy="871500"/>
          </a:xfrm>
          <a:prstGeom prst="rect">
            <a:avLst/>
          </a:prstGeom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id="{7F582AB4-4742-4A12-9F67-3184F427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999" y="26621"/>
            <a:ext cx="60990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8000" algn="ctr" eaLnBrk="1" hangingPunct="1">
              <a:spcBef>
                <a:spcPct val="0"/>
              </a:spcBef>
              <a:buNone/>
            </a:pPr>
            <a:r>
              <a:rPr lang="en-GB" altLang="it-IT" sz="2800" dirty="0">
                <a:solidFill>
                  <a:schemeClr val="bg1"/>
                </a:solidFill>
              </a:rPr>
              <a:t>Questionnaire to assess the </a:t>
            </a:r>
          </a:p>
          <a:p>
            <a:pPr marL="108000" algn="ctr" eaLnBrk="1" hangingPunct="1">
              <a:spcBef>
                <a:spcPct val="0"/>
              </a:spcBef>
              <a:buNone/>
            </a:pPr>
            <a:r>
              <a:rPr lang="en-GB" altLang="it-IT" sz="2800" dirty="0">
                <a:solidFill>
                  <a:schemeClr val="bg1"/>
                </a:solidFill>
              </a:rPr>
              <a:t>evaluation procedures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21792" r="39156" b="5585"/>
          <a:stretch/>
        </p:blipFill>
        <p:spPr bwMode="auto">
          <a:xfrm>
            <a:off x="251520" y="1916832"/>
            <a:ext cx="4548172" cy="364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8986E96-4E85-004E-96B4-5D47A90D300E}"/>
              </a:ext>
            </a:extLst>
          </p:cNvPr>
          <p:cNvSpPr/>
          <p:nvPr/>
        </p:nvSpPr>
        <p:spPr>
          <a:xfrm>
            <a:off x="4932040" y="2560836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questions refer to: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400" dirty="0"/>
              <a:t>study load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400" dirty="0"/>
              <a:t>number of attempts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400" dirty="0"/>
              <a:t>consistency with the syllabus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400" dirty="0"/>
              <a:t>time needed to prepare exam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400" dirty="0"/>
              <a:t>relevant teaching material</a:t>
            </a:r>
          </a:p>
        </p:txBody>
      </p:sp>
    </p:spTree>
    <p:extLst>
      <p:ext uri="{BB962C8B-B14F-4D97-AF65-F5344CB8AC3E}">
        <p14:creationId xmlns:p14="http://schemas.microsoft.com/office/powerpoint/2010/main" val="3580518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11B2D220-7C78-694C-900B-FBE39D60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013"/>
            <a:ext cx="9155113" cy="122475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4ADDC23-B556-AD4D-8C44-4A78995A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44624"/>
            <a:ext cx="2991218" cy="8715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2F431B-6CA5-234F-8E91-9EADEDAB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999" y="44624"/>
            <a:ext cx="60990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8000" algn="ctr" eaLnBrk="1" hangingPunct="1">
              <a:spcBef>
                <a:spcPct val="0"/>
              </a:spcBef>
              <a:buNone/>
            </a:pPr>
            <a:r>
              <a:rPr lang="en-GB" sz="2800" dirty="0">
                <a:solidFill>
                  <a:schemeClr val="bg1"/>
                </a:solidFill>
              </a:rPr>
              <a:t>Turning COVID </a:t>
            </a:r>
            <a:r>
              <a:rPr lang="en-GB" sz="2800">
                <a:solidFill>
                  <a:schemeClr val="bg1"/>
                </a:solidFill>
              </a:rPr>
              <a:t>threats </a:t>
            </a:r>
          </a:p>
          <a:p>
            <a:pPr marL="108000" algn="ctr" eaLnBrk="1" hangingPunct="1">
              <a:spcBef>
                <a:spcPct val="0"/>
              </a:spcBef>
              <a:buNone/>
            </a:pPr>
            <a:r>
              <a:rPr lang="en-GB" sz="2800">
                <a:solidFill>
                  <a:schemeClr val="bg1"/>
                </a:solidFill>
              </a:rPr>
              <a:t>into </a:t>
            </a:r>
            <a:r>
              <a:rPr lang="en-GB" sz="2800" dirty="0">
                <a:solidFill>
                  <a:schemeClr val="bg1"/>
                </a:solidFill>
              </a:rPr>
              <a:t>opportunities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583DD4-312D-1B4E-8BAA-FCA46CD9D445}"/>
              </a:ext>
            </a:extLst>
          </p:cNvPr>
          <p:cNvSpPr/>
          <p:nvPr/>
        </p:nvSpPr>
        <p:spPr>
          <a:xfrm>
            <a:off x="35496" y="1268760"/>
            <a:ext cx="6120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	NEW CHALLENGES: 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Increased use of online tools (e-book, websites, etc.) </a:t>
            </a:r>
          </a:p>
          <a:p>
            <a:pPr marL="342900" indent="-342900">
              <a:buFont typeface="Wingdings" pitchFamily="2" charset="2"/>
              <a:buChar char="ü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Implementation of already existing training courses on new teaching approaches (supervised teaching, problem-based learning, etc.) 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Increased use of already existing teacher-student teaching aids (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Moodle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mediaspace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etc.) </a:t>
            </a:r>
          </a:p>
          <a:p>
            <a:pPr marL="342900" indent="-342900">
              <a:buFont typeface="Wingdings" pitchFamily="2" charset="2"/>
              <a:buChar char="ü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71552B0-30B6-6E4C-8C45-FE7AC3C28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31" y="3298844"/>
            <a:ext cx="2500383" cy="92797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Immagine 10" descr="Immagine che contiene persona, facciata, donna, usando&#10;&#10;Descrizione generata automaticamente">
            <a:extLst>
              <a:ext uri="{FF2B5EF4-FFF2-40B4-BE49-F238E27FC236}">
                <a16:creationId xmlns:a16="http://schemas.microsoft.com/office/drawing/2014/main" id="{B1BEBCE9-FFBC-E646-946E-780659F70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53210"/>
            <a:ext cx="3347863" cy="127895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EF317F6-5CE1-AC45-B341-CBC5398ED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70837"/>
            <a:ext cx="2937305" cy="23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id="{53EC9889-5E8C-D141-BF29-DAC5F518C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2182814"/>
            <a:ext cx="5905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1773 – 1873 </a:t>
            </a:r>
            <a:r>
              <a:rPr lang="it-IT" altLang="it-IT" sz="2000" dirty="0" err="1"/>
              <a:t>Collegium</a:t>
            </a:r>
            <a:r>
              <a:rPr lang="it-IT" altLang="it-IT" sz="2000" dirty="0"/>
              <a:t> </a:t>
            </a:r>
            <a:r>
              <a:rPr lang="it-IT" altLang="it-IT" sz="2000" dirty="0" err="1"/>
              <a:t>Zooiatricum</a:t>
            </a:r>
            <a:r>
              <a:rPr lang="it-IT" altLang="it-IT" sz="2000" dirty="0"/>
              <a:t> </a:t>
            </a:r>
            <a:r>
              <a:rPr lang="it-IT" altLang="it-IT" sz="2000" dirty="0" err="1"/>
              <a:t>Patavinum</a:t>
            </a:r>
            <a:endParaRPr lang="it-IT" altLang="it-IT" sz="2000" dirty="0"/>
          </a:p>
        </p:txBody>
      </p:sp>
      <p:sp>
        <p:nvSpPr>
          <p:cNvPr id="15362" name="CasellaDiTesto 8">
            <a:extLst>
              <a:ext uri="{FF2B5EF4-FFF2-40B4-BE49-F238E27FC236}">
                <a16:creationId xmlns:a16="http://schemas.microsoft.com/office/drawing/2014/main" id="{A9DFF978-413E-EE4A-A0C9-657CB8EA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629" y="326108"/>
            <a:ext cx="358933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chemeClr val="bg1"/>
                </a:solidFill>
              </a:rPr>
              <a:t>Brief </a:t>
            </a:r>
            <a:r>
              <a:rPr lang="it-IT" altLang="it-IT" sz="1600" dirty="0" err="1">
                <a:solidFill>
                  <a:schemeClr val="bg1"/>
                </a:solidFill>
              </a:rPr>
              <a:t>history</a:t>
            </a:r>
            <a:r>
              <a:rPr lang="it-IT" altLang="it-IT" sz="1600" dirty="0">
                <a:solidFill>
                  <a:schemeClr val="bg1"/>
                </a:solidFill>
              </a:rPr>
              <a:t> of the Establishment</a:t>
            </a:r>
          </a:p>
        </p:txBody>
      </p:sp>
      <p:pic>
        <p:nvPicPr>
          <p:cNvPr id="15363" name="Picture 12">
            <a:extLst>
              <a:ext uri="{FF2B5EF4-FFF2-40B4-BE49-F238E27FC236}">
                <a16:creationId xmlns:a16="http://schemas.microsoft.com/office/drawing/2014/main" id="{F6C07243-4F5C-2F44-9FAE-553938DDD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1854200"/>
            <a:ext cx="109061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E327B8E3-29CD-4D4A-B670-0E5F0989F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3554414"/>
            <a:ext cx="5905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1992 – 2011 </a:t>
            </a:r>
            <a:r>
              <a:rPr lang="it-IT" altLang="it-IT" sz="2000" dirty="0" err="1"/>
              <a:t>Faculty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Veterinary</a:t>
            </a:r>
            <a:r>
              <a:rPr lang="it-IT" altLang="it-IT" sz="2000" dirty="0"/>
              <a:t> Medicine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51484108-DBDC-D245-9476-D2104E21F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4" y="4908550"/>
            <a:ext cx="6516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2012 - 2020 </a:t>
            </a:r>
            <a:r>
              <a:rPr lang="it-IT" altLang="it-IT" sz="2000" dirty="0" err="1"/>
              <a:t>Degree</a:t>
            </a:r>
            <a:r>
              <a:rPr lang="it-IT" altLang="it-IT" sz="2000" dirty="0"/>
              <a:t> Course of </a:t>
            </a:r>
            <a:r>
              <a:rPr lang="it-IT" altLang="it-IT" sz="2000" dirty="0" err="1"/>
              <a:t>Veterinary</a:t>
            </a:r>
            <a:r>
              <a:rPr lang="it-IT" altLang="it-IT" sz="2000" dirty="0"/>
              <a:t> Medicine</a:t>
            </a:r>
          </a:p>
        </p:txBody>
      </p:sp>
      <p:pic>
        <p:nvPicPr>
          <p:cNvPr id="15366" name="Immagine 9">
            <a:extLst>
              <a:ext uri="{FF2B5EF4-FFF2-40B4-BE49-F238E27FC236}">
                <a16:creationId xmlns:a16="http://schemas.microsoft.com/office/drawing/2014/main" id="{32DAEB9E-3440-194B-8862-50BF8E63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4" y="4792664"/>
            <a:ext cx="8477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magine 59">
            <a:extLst>
              <a:ext uri="{FF2B5EF4-FFF2-40B4-BE49-F238E27FC236}">
                <a16:creationId xmlns:a16="http://schemas.microsoft.com/office/drawing/2014/main" id="{E3C994B6-3494-5A45-A9B4-B2C1CFC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08551"/>
            <a:ext cx="12112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magine 4">
            <a:extLst>
              <a:ext uri="{FF2B5EF4-FFF2-40B4-BE49-F238E27FC236}">
                <a16:creationId xmlns:a16="http://schemas.microsoft.com/office/drawing/2014/main" id="{36F486F3-BBA5-7E4E-B8F3-11CE189CA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4" y="3081339"/>
            <a:ext cx="128587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CasellaDiTesto 8">
            <a:extLst>
              <a:ext uri="{FF2B5EF4-FFF2-40B4-BE49-F238E27FC236}">
                <a16:creationId xmlns:a16="http://schemas.microsoft.com/office/drawing/2014/main" id="{30629B9E-52A9-BD43-AD32-88AACCBAE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2230438"/>
            <a:ext cx="35893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</a:rPr>
              <a:t>Brief hisory of the Establishment</a:t>
            </a:r>
          </a:p>
        </p:txBody>
      </p:sp>
      <p:sp>
        <p:nvSpPr>
          <p:cNvPr id="15370" name="CasellaDiTesto 8">
            <a:extLst>
              <a:ext uri="{FF2B5EF4-FFF2-40B4-BE49-F238E27FC236}">
                <a16:creationId xmlns:a16="http://schemas.microsoft.com/office/drawing/2014/main" id="{00E171CB-23DF-8C42-BB36-F42ED4498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4" y="4075113"/>
            <a:ext cx="22383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600"/>
              <a:t> </a:t>
            </a:r>
            <a:r>
              <a:rPr lang="it-IT" altLang="it-IT" sz="500" i="1"/>
              <a:t>Faculty of Veterinary Medicine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500" i="1"/>
              <a:t>University of Padova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F49163A-9918-7B4E-9EBC-178683DB93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" y="173216"/>
            <a:ext cx="2838113" cy="8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2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11B2D220-7C78-694C-900B-FBE39D60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013"/>
            <a:ext cx="9155113" cy="122475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4ADDC23-B556-AD4D-8C44-4A78995A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44624"/>
            <a:ext cx="2991218" cy="8715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11618A-5663-DD4A-8C73-8A74E7931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" y="1443476"/>
            <a:ext cx="6663626" cy="2994358"/>
          </a:xfrm>
          <a:prstGeom prst="rect">
            <a:avLst/>
          </a:prstGeom>
        </p:spPr>
      </p:pic>
      <p:pic>
        <p:nvPicPr>
          <p:cNvPr id="14" name="Immagine 13" descr="Immagine che contiene persona, interni, fotografia, uomo&#10;&#10;Descrizione generata automaticamente">
            <a:extLst>
              <a:ext uri="{FF2B5EF4-FFF2-40B4-BE49-F238E27FC236}">
                <a16:creationId xmlns:a16="http://schemas.microsoft.com/office/drawing/2014/main" id="{E3CEE435-77AB-8446-8970-D4499A413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5" y="4553989"/>
            <a:ext cx="8584495" cy="2028337"/>
          </a:xfrm>
          <a:prstGeom prst="rect">
            <a:avLst/>
          </a:prstGeom>
        </p:spPr>
      </p:pic>
      <p:pic>
        <p:nvPicPr>
          <p:cNvPr id="18" name="Immagine 17" descr="Immagine che contiene interni, persona, uomo, televisione&#10;&#10;Descrizione generata automaticamente">
            <a:extLst>
              <a:ext uri="{FF2B5EF4-FFF2-40B4-BE49-F238E27FC236}">
                <a16:creationId xmlns:a16="http://schemas.microsoft.com/office/drawing/2014/main" id="{AFBCF4A7-91D2-C943-8BFF-361B11B021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93" y="1125974"/>
            <a:ext cx="2126051" cy="2358588"/>
          </a:xfrm>
          <a:prstGeom prst="rect">
            <a:avLst/>
          </a:prstGeom>
        </p:spPr>
      </p:pic>
      <p:pic>
        <p:nvPicPr>
          <p:cNvPr id="16" name="Immagine 15" descr="Immagine che contiene persona, interni, donna, facciata&#10;&#10;Descrizione generata automaticamente">
            <a:extLst>
              <a:ext uri="{FF2B5EF4-FFF2-40B4-BE49-F238E27FC236}">
                <a16:creationId xmlns:a16="http://schemas.microsoft.com/office/drawing/2014/main" id="{3124A22A-5BA2-2940-BA79-99103179C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3" y="2417607"/>
            <a:ext cx="1807926" cy="4030317"/>
          </a:xfrm>
          <a:prstGeom prst="rect">
            <a:avLst/>
          </a:prstGeom>
        </p:spPr>
      </p:pic>
      <p:pic>
        <p:nvPicPr>
          <p:cNvPr id="20" name="Immagine 19" descr="Immagine che contiene interni, persona, donna, guardando&#10;&#10;Descrizione generata automaticamente">
            <a:extLst>
              <a:ext uri="{FF2B5EF4-FFF2-40B4-BE49-F238E27FC236}">
                <a16:creationId xmlns:a16="http://schemas.microsoft.com/office/drawing/2014/main" id="{51B0A8EC-CBC0-A44A-840C-D2837A2B1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65" y="1312961"/>
            <a:ext cx="1994955" cy="1119121"/>
          </a:xfrm>
          <a:prstGeom prst="rect">
            <a:avLst/>
          </a:prstGeom>
        </p:spPr>
      </p:pic>
      <p:pic>
        <p:nvPicPr>
          <p:cNvPr id="12" name="Immagine 11" descr="Immagine che contiene interni, fotografia, persona, donna&#10;&#10;Descrizione generata automaticamente">
            <a:extLst>
              <a:ext uri="{FF2B5EF4-FFF2-40B4-BE49-F238E27FC236}">
                <a16:creationId xmlns:a16="http://schemas.microsoft.com/office/drawing/2014/main" id="{6DA1FFBA-3B8F-F343-B7BB-EBF16B0D8C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23" y="2289102"/>
            <a:ext cx="7511163" cy="24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4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11B2D220-7C78-694C-900B-FBE39D60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013"/>
            <a:ext cx="9155113" cy="122475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400">
              <a:solidFill>
                <a:srgbClr val="B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4ADDC23-B556-AD4D-8C44-4A78995A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614" y="44624"/>
            <a:ext cx="2991218" cy="871500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DB5BC6F4-5209-6F41-A835-40123001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3284984"/>
            <a:ext cx="5277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56882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sellaDiTesto 8">
            <a:extLst>
              <a:ext uri="{FF2B5EF4-FFF2-40B4-BE49-F238E27FC236}">
                <a16:creationId xmlns:a16="http://schemas.microsoft.com/office/drawing/2014/main" id="{3603B919-6006-C042-82D7-2A3FB7CC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648"/>
            <a:ext cx="500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solidFill>
                <a:schemeClr val="bg1"/>
              </a:solidFill>
            </a:endParaRPr>
          </a:p>
        </p:txBody>
      </p:sp>
      <p:pic>
        <p:nvPicPr>
          <p:cNvPr id="17410" name="Immagine 2">
            <a:extLst>
              <a:ext uri="{FF2B5EF4-FFF2-40B4-BE49-F238E27FC236}">
                <a16:creationId xmlns:a16="http://schemas.microsoft.com/office/drawing/2014/main" id="{C1612933-2029-224B-998F-DCD3EBB9D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9" y="2312989"/>
            <a:ext cx="5254625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magine 8">
            <a:extLst>
              <a:ext uri="{FF2B5EF4-FFF2-40B4-BE49-F238E27FC236}">
                <a16:creationId xmlns:a16="http://schemas.microsoft.com/office/drawing/2014/main" id="{BAD10D0C-394F-9C45-A008-3432BFB96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2497139"/>
            <a:ext cx="3200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asellaDiTesto 8">
            <a:extLst>
              <a:ext uri="{FF2B5EF4-FFF2-40B4-BE49-F238E27FC236}">
                <a16:creationId xmlns:a16="http://schemas.microsoft.com/office/drawing/2014/main" id="{9984B489-79E0-2649-9E7A-7054A102E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4" y="5472114"/>
            <a:ext cx="358933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100"/>
              <a:t>Territorial Extension of the </a:t>
            </a:r>
            <a:r>
              <a:rPr lang="it-IT" altLang="it-IT" sz="1100" i="1"/>
              <a:t>Serenissima</a:t>
            </a:r>
            <a:r>
              <a:rPr lang="it-IT" altLang="it-IT" sz="1100"/>
              <a:t> Republic</a:t>
            </a:r>
          </a:p>
        </p:txBody>
      </p:sp>
      <p:sp>
        <p:nvSpPr>
          <p:cNvPr id="17413" name="CasellaDiTesto 8">
            <a:extLst>
              <a:ext uri="{FF2B5EF4-FFF2-40B4-BE49-F238E27FC236}">
                <a16:creationId xmlns:a16="http://schemas.microsoft.com/office/drawing/2014/main" id="{EDE6F892-D509-A047-980C-7A59BF6C8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9" y="4594225"/>
            <a:ext cx="35893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100"/>
              <a:t>Current regional subdivision of northern Italy</a:t>
            </a:r>
          </a:p>
        </p:txBody>
      </p:sp>
      <p:sp>
        <p:nvSpPr>
          <p:cNvPr id="17414" name="CasellaDiTesto 8">
            <a:extLst>
              <a:ext uri="{FF2B5EF4-FFF2-40B4-BE49-F238E27FC236}">
                <a16:creationId xmlns:a16="http://schemas.microsoft.com/office/drawing/2014/main" id="{CD01ACF0-CF4B-A64E-B51A-B7E2CDF8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884" y="418506"/>
            <a:ext cx="59261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solidFill>
                  <a:schemeClr val="bg1"/>
                </a:solidFill>
              </a:rPr>
              <a:t>Territory</a:t>
            </a:r>
            <a:r>
              <a:rPr lang="it-IT" altLang="it-IT" sz="1600" dirty="0">
                <a:solidFill>
                  <a:schemeClr val="bg1"/>
                </a:solidFill>
              </a:rPr>
              <a:t> </a:t>
            </a:r>
            <a:r>
              <a:rPr lang="it-IT" altLang="it-IT" sz="1600" dirty="0" err="1">
                <a:solidFill>
                  <a:schemeClr val="bg1"/>
                </a:solidFill>
              </a:rPr>
              <a:t>Served</a:t>
            </a:r>
            <a:r>
              <a:rPr lang="it-IT" altLang="it-IT" sz="1600" dirty="0">
                <a:solidFill>
                  <a:schemeClr val="bg1"/>
                </a:solidFill>
              </a:rPr>
              <a:t> by </a:t>
            </a:r>
            <a:r>
              <a:rPr lang="it-IT" altLang="it-IT" sz="1600" i="1" dirty="0">
                <a:solidFill>
                  <a:schemeClr val="bg1"/>
                </a:solidFill>
              </a:rPr>
              <a:t>the </a:t>
            </a:r>
            <a:r>
              <a:rPr lang="it-IT" altLang="it-IT" sz="1600" i="1" dirty="0" err="1">
                <a:solidFill>
                  <a:schemeClr val="bg1"/>
                </a:solidFill>
              </a:rPr>
              <a:t>Degree</a:t>
            </a:r>
            <a:r>
              <a:rPr lang="it-IT" altLang="it-IT" sz="1600" i="1" dirty="0">
                <a:solidFill>
                  <a:schemeClr val="bg1"/>
                </a:solidFill>
              </a:rPr>
              <a:t> Course of </a:t>
            </a:r>
            <a:r>
              <a:rPr lang="it-IT" altLang="it-IT" sz="1600" i="1" dirty="0" err="1">
                <a:solidFill>
                  <a:schemeClr val="bg1"/>
                </a:solidFill>
              </a:rPr>
              <a:t>Veterinary</a:t>
            </a:r>
            <a:r>
              <a:rPr lang="it-IT" altLang="it-IT" sz="1600" i="1" dirty="0">
                <a:solidFill>
                  <a:schemeClr val="bg1"/>
                </a:solidFill>
              </a:rPr>
              <a:t> Medicine</a:t>
            </a:r>
          </a:p>
        </p:txBody>
      </p:sp>
      <p:pic>
        <p:nvPicPr>
          <p:cNvPr id="17415" name="Immagine 4">
            <a:extLst>
              <a:ext uri="{FF2B5EF4-FFF2-40B4-BE49-F238E27FC236}">
                <a16:creationId xmlns:a16="http://schemas.microsoft.com/office/drawing/2014/main" id="{CE9D77B7-AD03-3E4B-838C-5FBBFEFB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220914"/>
            <a:ext cx="13081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441510FF-EAC9-9A4A-9D23-AD12DB7A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1"/>
          <a:stretch>
            <a:fillRect/>
          </a:stretch>
        </p:blipFill>
        <p:spPr bwMode="auto">
          <a:xfrm>
            <a:off x="6978651" y="2597150"/>
            <a:ext cx="1920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8F50E8F-8039-444F-B882-BE9C2463D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" y="173216"/>
            <a:ext cx="2838113" cy="8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5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8">
            <a:extLst>
              <a:ext uri="{FF2B5EF4-FFF2-40B4-BE49-F238E27FC236}">
                <a16:creationId xmlns:a16="http://schemas.microsoft.com/office/drawing/2014/main" id="{A3700F47-5AD8-3244-AFD6-DB5B38CE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041" y="322462"/>
            <a:ext cx="4767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</a:rPr>
              <a:t>Bovine, Swine and Poultry consistencies of the Regione Veneto between 2011 and 2019</a:t>
            </a:r>
          </a:p>
        </p:txBody>
      </p:sp>
      <p:pic>
        <p:nvPicPr>
          <p:cNvPr id="19458" name="Immagine 2">
            <a:extLst>
              <a:ext uri="{FF2B5EF4-FFF2-40B4-BE49-F238E27FC236}">
                <a16:creationId xmlns:a16="http://schemas.microsoft.com/office/drawing/2014/main" id="{5B089B4C-1632-F742-9415-4DB1B60AF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9" y="1708150"/>
            <a:ext cx="657225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magine 4">
            <a:extLst>
              <a:ext uri="{FF2B5EF4-FFF2-40B4-BE49-F238E27FC236}">
                <a16:creationId xmlns:a16="http://schemas.microsoft.com/office/drawing/2014/main" id="{2ACB4E14-41AE-1E4B-8AAC-CD2B3C31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8" y="1814514"/>
            <a:ext cx="6788955" cy="42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magine 2">
            <a:extLst>
              <a:ext uri="{FF2B5EF4-FFF2-40B4-BE49-F238E27FC236}">
                <a16:creationId xmlns:a16="http://schemas.microsoft.com/office/drawing/2014/main" id="{D2FE61C6-4027-4D43-80A2-C87196F5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9289"/>
            <a:ext cx="7472068" cy="44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90514B7-D194-9B42-AEC3-DA8A2E48E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" y="173216"/>
            <a:ext cx="2838113" cy="8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asellaDiTesto 8">
            <a:extLst>
              <a:ext uri="{FF2B5EF4-FFF2-40B4-BE49-F238E27FC236}">
                <a16:creationId xmlns:a16="http://schemas.microsoft.com/office/drawing/2014/main" id="{56A0DCE6-4A60-C14E-A9F3-849E59717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332656"/>
            <a:ext cx="6661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solidFill>
                  <a:schemeClr val="bg1"/>
                </a:solidFill>
              </a:rPr>
              <a:t>Pet</a:t>
            </a:r>
            <a:r>
              <a:rPr lang="it-IT" altLang="it-IT" sz="1600" dirty="0">
                <a:solidFill>
                  <a:schemeClr val="bg1"/>
                </a:solidFill>
              </a:rPr>
              <a:t> (dogs &amp; </a:t>
            </a:r>
            <a:r>
              <a:rPr lang="it-IT" altLang="it-IT" sz="1600" dirty="0" err="1">
                <a:solidFill>
                  <a:schemeClr val="bg1"/>
                </a:solidFill>
              </a:rPr>
              <a:t>cats</a:t>
            </a:r>
            <a:r>
              <a:rPr lang="it-IT" altLang="it-IT" sz="1600" dirty="0">
                <a:solidFill>
                  <a:schemeClr val="bg1"/>
                </a:solidFill>
              </a:rPr>
              <a:t>) </a:t>
            </a:r>
            <a:r>
              <a:rPr lang="it-IT" altLang="it-IT" sz="1600" dirty="0" err="1">
                <a:solidFill>
                  <a:schemeClr val="bg1"/>
                </a:solidFill>
              </a:rPr>
              <a:t>population</a:t>
            </a:r>
            <a:r>
              <a:rPr lang="it-IT" altLang="it-IT" sz="1600" dirty="0">
                <a:solidFill>
                  <a:schemeClr val="bg1"/>
                </a:solidFill>
              </a:rPr>
              <a:t> </a:t>
            </a:r>
            <a:r>
              <a:rPr lang="it-IT" altLang="it-IT" sz="1600" dirty="0" err="1">
                <a:solidFill>
                  <a:schemeClr val="bg1"/>
                </a:solidFill>
              </a:rPr>
              <a:t>dynamics</a:t>
            </a:r>
            <a:r>
              <a:rPr lang="it-IT" altLang="it-IT" sz="1600" dirty="0">
                <a:solidFill>
                  <a:schemeClr val="bg1"/>
                </a:solidFill>
              </a:rPr>
              <a:t> in the Regione Veneto       </a:t>
            </a:r>
            <a:r>
              <a:rPr lang="it-IT" altLang="it-IT" sz="1600" dirty="0" err="1">
                <a:solidFill>
                  <a:schemeClr val="bg1"/>
                </a:solidFill>
              </a:rPr>
              <a:t>between</a:t>
            </a:r>
            <a:r>
              <a:rPr lang="it-IT" altLang="it-IT" sz="1600" dirty="0">
                <a:solidFill>
                  <a:schemeClr val="bg1"/>
                </a:solidFill>
              </a:rPr>
              <a:t> 2014 and 2019 </a:t>
            </a:r>
          </a:p>
        </p:txBody>
      </p:sp>
      <p:pic>
        <p:nvPicPr>
          <p:cNvPr id="21506" name="Immagine 2">
            <a:extLst>
              <a:ext uri="{FF2B5EF4-FFF2-40B4-BE49-F238E27FC236}">
                <a16:creationId xmlns:a16="http://schemas.microsoft.com/office/drawing/2014/main" id="{2C1B6001-6BC4-1B4C-BBAD-7B9B13249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55788"/>
            <a:ext cx="6777434" cy="457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5771762-A7CE-4649-BBDA-98B11027A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" y="173216"/>
            <a:ext cx="2838113" cy="8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9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2">
            <a:extLst>
              <a:ext uri="{FF2B5EF4-FFF2-40B4-BE49-F238E27FC236}">
                <a16:creationId xmlns:a16="http://schemas.microsoft.com/office/drawing/2014/main" id="{FD701C3B-164C-AE45-8DF4-2601A600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741488"/>
            <a:ext cx="39306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Immagine 4">
            <a:extLst>
              <a:ext uri="{FF2B5EF4-FFF2-40B4-BE49-F238E27FC236}">
                <a16:creationId xmlns:a16="http://schemas.microsoft.com/office/drawing/2014/main" id="{1C9F87A2-5536-C640-B8E7-43A15FBF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9" y="2967038"/>
            <a:ext cx="26066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sellaDiTesto 8">
            <a:extLst>
              <a:ext uri="{FF2B5EF4-FFF2-40B4-BE49-F238E27FC236}">
                <a16:creationId xmlns:a16="http://schemas.microsoft.com/office/drawing/2014/main" id="{2C53622E-2AC3-3245-9D03-439C4001C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633" y="322462"/>
            <a:ext cx="614281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</a:rPr>
              <a:t>……and Horses?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9C09AB-6ECE-F646-B583-D185C2EA3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" y="173216"/>
            <a:ext cx="2838113" cy="8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6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asellaDiTesto 8">
            <a:extLst>
              <a:ext uri="{FF2B5EF4-FFF2-40B4-BE49-F238E27FC236}">
                <a16:creationId xmlns:a16="http://schemas.microsoft.com/office/drawing/2014/main" id="{0C992FDC-6DCE-554A-A958-D993128DB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648"/>
            <a:ext cx="5167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solidFill>
                  <a:schemeClr val="bg1"/>
                </a:solidFill>
              </a:rPr>
              <a:t>Agripolis</a:t>
            </a:r>
            <a:r>
              <a:rPr lang="it-IT" altLang="it-IT" sz="1600" dirty="0">
                <a:solidFill>
                  <a:schemeClr val="bg1"/>
                </a:solidFill>
              </a:rPr>
              <a:t> Campus and the </a:t>
            </a:r>
            <a:r>
              <a:rPr lang="it-IT" altLang="it-IT" sz="1600" dirty="0" err="1">
                <a:solidFill>
                  <a:schemeClr val="bg1"/>
                </a:solidFill>
              </a:rPr>
              <a:t>Establisment</a:t>
            </a:r>
            <a:endParaRPr lang="it-IT" altLang="it-IT" sz="1600" dirty="0">
              <a:solidFill>
                <a:schemeClr val="bg1"/>
              </a:solidFill>
            </a:endParaRPr>
          </a:p>
        </p:txBody>
      </p:sp>
      <p:pic>
        <p:nvPicPr>
          <p:cNvPr id="24578" name="Immagine 3">
            <a:extLst>
              <a:ext uri="{FF2B5EF4-FFF2-40B4-BE49-F238E27FC236}">
                <a16:creationId xmlns:a16="http://schemas.microsoft.com/office/drawing/2014/main" id="{90B0D364-FD87-AA47-9A6B-55F60546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771650"/>
            <a:ext cx="73596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1F633A6E-4872-1849-B014-F06FF0E44447}"/>
              </a:ext>
            </a:extLst>
          </p:cNvPr>
          <p:cNvSpPr>
            <a:spLocks/>
          </p:cNvSpPr>
          <p:nvPr/>
        </p:nvSpPr>
        <p:spPr bwMode="auto">
          <a:xfrm>
            <a:off x="5746750" y="3051176"/>
            <a:ext cx="1682750" cy="1050925"/>
          </a:xfrm>
          <a:custGeom>
            <a:avLst/>
            <a:gdLst>
              <a:gd name="T0" fmla="*/ 35011 w 1682217"/>
              <a:gd name="T1" fmla="*/ 332857 h 1050513"/>
              <a:gd name="T2" fmla="*/ 0 w 1682217"/>
              <a:gd name="T3" fmla="*/ 637690 h 1050513"/>
              <a:gd name="T4" fmla="*/ 63022 w 1682217"/>
              <a:gd name="T5" fmla="*/ 637690 h 1050513"/>
              <a:gd name="T6" fmla="*/ 1246410 w 1682217"/>
              <a:gd name="T7" fmla="*/ 1054639 h 1050513"/>
              <a:gd name="T8" fmla="*/ 1277921 w 1682217"/>
              <a:gd name="T9" fmla="*/ 935512 h 1050513"/>
              <a:gd name="T10" fmla="*/ 1347944 w 1682217"/>
              <a:gd name="T11" fmla="*/ 851422 h 1050513"/>
              <a:gd name="T12" fmla="*/ 1466982 w 1682217"/>
              <a:gd name="T13" fmla="*/ 886459 h 1050513"/>
              <a:gd name="T14" fmla="*/ 1628036 w 1682217"/>
              <a:gd name="T15" fmla="*/ 763826 h 1050513"/>
              <a:gd name="T16" fmla="*/ 1687555 w 1682217"/>
              <a:gd name="T17" fmla="*/ 448485 h 1050513"/>
              <a:gd name="T18" fmla="*/ 1628036 w 1682217"/>
              <a:gd name="T19" fmla="*/ 273296 h 1050513"/>
              <a:gd name="T20" fmla="*/ 1515998 w 1682217"/>
              <a:gd name="T21" fmla="*/ 245266 h 1050513"/>
              <a:gd name="T22" fmla="*/ 1501994 w 1682217"/>
              <a:gd name="T23" fmla="*/ 196215 h 1050513"/>
              <a:gd name="T24" fmla="*/ 1544008 w 1682217"/>
              <a:gd name="T25" fmla="*/ 91102 h 1050513"/>
              <a:gd name="T26" fmla="*/ 948812 w 1682217"/>
              <a:gd name="T27" fmla="*/ 63072 h 1050513"/>
              <a:gd name="T28" fmla="*/ 903297 w 1682217"/>
              <a:gd name="T29" fmla="*/ 0 h 1050513"/>
              <a:gd name="T30" fmla="*/ 815768 w 1682217"/>
              <a:gd name="T31" fmla="*/ 10510 h 1050513"/>
              <a:gd name="T32" fmla="*/ 794761 w 1682217"/>
              <a:gd name="T33" fmla="*/ 45551 h 1050513"/>
              <a:gd name="T34" fmla="*/ 290597 w 1682217"/>
              <a:gd name="T35" fmla="*/ 7010 h 1050513"/>
              <a:gd name="T36" fmla="*/ 262586 w 1682217"/>
              <a:gd name="T37" fmla="*/ 122633 h 1050513"/>
              <a:gd name="T38" fmla="*/ 196065 w 1682217"/>
              <a:gd name="T39" fmla="*/ 252276 h 1050513"/>
              <a:gd name="T40" fmla="*/ 35011 w 1682217"/>
              <a:gd name="T41" fmla="*/ 332857 h 10505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82217" h="1050513">
                <a:moveTo>
                  <a:pt x="34901" y="331557"/>
                </a:moveTo>
                <a:lnTo>
                  <a:pt x="0" y="635194"/>
                </a:lnTo>
                <a:lnTo>
                  <a:pt x="62822" y="635194"/>
                </a:lnTo>
                <a:lnTo>
                  <a:pt x="1242467" y="1050513"/>
                </a:lnTo>
                <a:lnTo>
                  <a:pt x="1273878" y="931851"/>
                </a:lnTo>
                <a:lnTo>
                  <a:pt x="1343680" y="848089"/>
                </a:lnTo>
                <a:lnTo>
                  <a:pt x="1462342" y="882990"/>
                </a:lnTo>
                <a:lnTo>
                  <a:pt x="1622886" y="760837"/>
                </a:lnTo>
                <a:lnTo>
                  <a:pt x="1682217" y="446730"/>
                </a:lnTo>
                <a:lnTo>
                  <a:pt x="1622886" y="272226"/>
                </a:lnTo>
                <a:lnTo>
                  <a:pt x="1511203" y="244306"/>
                </a:lnTo>
                <a:lnTo>
                  <a:pt x="1497243" y="195445"/>
                </a:lnTo>
                <a:lnTo>
                  <a:pt x="1539124" y="90742"/>
                </a:lnTo>
                <a:lnTo>
                  <a:pt x="945811" y="62822"/>
                </a:lnTo>
                <a:lnTo>
                  <a:pt x="900440" y="0"/>
                </a:lnTo>
                <a:lnTo>
                  <a:pt x="813188" y="10470"/>
                </a:lnTo>
                <a:lnTo>
                  <a:pt x="792248" y="45371"/>
                </a:lnTo>
                <a:lnTo>
                  <a:pt x="289677" y="6980"/>
                </a:lnTo>
                <a:lnTo>
                  <a:pt x="261756" y="122153"/>
                </a:lnTo>
                <a:lnTo>
                  <a:pt x="195445" y="251286"/>
                </a:lnTo>
                <a:lnTo>
                  <a:pt x="34901" y="331557"/>
                </a:lnTo>
                <a:close/>
              </a:path>
            </a:pathLst>
          </a:custGeom>
          <a:solidFill>
            <a:schemeClr val="accent1">
              <a:alpha val="43137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" name="Figura a mano libera 13">
            <a:extLst>
              <a:ext uri="{FF2B5EF4-FFF2-40B4-BE49-F238E27FC236}">
                <a16:creationId xmlns:a16="http://schemas.microsoft.com/office/drawing/2014/main" id="{50881FE8-B6A0-664A-A56B-0C6E812651D2}"/>
              </a:ext>
            </a:extLst>
          </p:cNvPr>
          <p:cNvSpPr>
            <a:spLocks/>
          </p:cNvSpPr>
          <p:nvPr/>
        </p:nvSpPr>
        <p:spPr bwMode="auto">
          <a:xfrm>
            <a:off x="3762375" y="4668838"/>
            <a:ext cx="1619250" cy="1135062"/>
          </a:xfrm>
          <a:custGeom>
            <a:avLst/>
            <a:gdLst>
              <a:gd name="T0" fmla="*/ 397509 w 1619395"/>
              <a:gd name="T1" fmla="*/ 0 h 1134275"/>
              <a:gd name="T2" fmla="*/ 788047 w 1619395"/>
              <a:gd name="T3" fmla="*/ 200320 h 1134275"/>
              <a:gd name="T4" fmla="*/ 829898 w 1619395"/>
              <a:gd name="T5" fmla="*/ 168690 h 1134275"/>
              <a:gd name="T6" fmla="*/ 1617945 w 1619395"/>
              <a:gd name="T7" fmla="*/ 565813 h 1134275"/>
              <a:gd name="T8" fmla="*/ 1610975 w 1619395"/>
              <a:gd name="T9" fmla="*/ 790733 h 1134275"/>
              <a:gd name="T10" fmla="*/ 1192536 w 1619395"/>
              <a:gd name="T11" fmla="*/ 1142170 h 1134275"/>
              <a:gd name="T12" fmla="*/ 875229 w 1619395"/>
              <a:gd name="T13" fmla="*/ 962937 h 1134275"/>
              <a:gd name="T14" fmla="*/ 530021 w 1619395"/>
              <a:gd name="T15" fmla="*/ 759104 h 1134275"/>
              <a:gd name="T16" fmla="*/ 554422 w 1619395"/>
              <a:gd name="T17" fmla="*/ 730988 h 1134275"/>
              <a:gd name="T18" fmla="*/ 0 w 1619395"/>
              <a:gd name="T19" fmla="*/ 397124 h 1134275"/>
              <a:gd name="T20" fmla="*/ 13950 w 1619395"/>
              <a:gd name="T21" fmla="*/ 369008 h 1134275"/>
              <a:gd name="T22" fmla="*/ 3490 w 1619395"/>
              <a:gd name="T23" fmla="*/ 256550 h 1134275"/>
              <a:gd name="T24" fmla="*/ 397509 w 1619395"/>
              <a:gd name="T25" fmla="*/ 0 h 11342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19395" h="1134275">
                <a:moveTo>
                  <a:pt x="397869" y="0"/>
                </a:moveTo>
                <a:lnTo>
                  <a:pt x="788757" y="198935"/>
                </a:lnTo>
                <a:lnTo>
                  <a:pt x="830638" y="167524"/>
                </a:lnTo>
                <a:lnTo>
                  <a:pt x="1619395" y="561903"/>
                </a:lnTo>
                <a:lnTo>
                  <a:pt x="1612415" y="785268"/>
                </a:lnTo>
                <a:lnTo>
                  <a:pt x="1193606" y="1134275"/>
                </a:lnTo>
                <a:lnTo>
                  <a:pt x="876009" y="956281"/>
                </a:lnTo>
                <a:lnTo>
                  <a:pt x="530492" y="753857"/>
                </a:lnTo>
                <a:lnTo>
                  <a:pt x="554922" y="725936"/>
                </a:lnTo>
                <a:lnTo>
                  <a:pt x="0" y="394379"/>
                </a:lnTo>
                <a:lnTo>
                  <a:pt x="13960" y="366458"/>
                </a:lnTo>
                <a:lnTo>
                  <a:pt x="3490" y="254776"/>
                </a:lnTo>
                <a:lnTo>
                  <a:pt x="397869" y="0"/>
                </a:lnTo>
                <a:close/>
              </a:path>
            </a:pathLst>
          </a:custGeom>
          <a:solidFill>
            <a:schemeClr val="accent1">
              <a:alpha val="43921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4B29FD16-64EB-CD43-B84B-3C48C4FAE86B}"/>
              </a:ext>
            </a:extLst>
          </p:cNvPr>
          <p:cNvSpPr>
            <a:spLocks/>
          </p:cNvSpPr>
          <p:nvPr/>
        </p:nvSpPr>
        <p:spPr bwMode="auto">
          <a:xfrm>
            <a:off x="1338264" y="5043488"/>
            <a:ext cx="625475" cy="501650"/>
          </a:xfrm>
          <a:custGeom>
            <a:avLst/>
            <a:gdLst>
              <a:gd name="T0" fmla="*/ 31790 w 624723"/>
              <a:gd name="T1" fmla="*/ 267278 h 502571"/>
              <a:gd name="T2" fmla="*/ 310843 w 624723"/>
              <a:gd name="T3" fmla="*/ 493436 h 502571"/>
              <a:gd name="T4" fmla="*/ 632284 w 624723"/>
              <a:gd name="T5" fmla="*/ 304972 h 502571"/>
              <a:gd name="T6" fmla="*/ 596962 w 624723"/>
              <a:gd name="T7" fmla="*/ 222732 h 502571"/>
              <a:gd name="T8" fmla="*/ 628752 w 624723"/>
              <a:gd name="T9" fmla="*/ 212451 h 502571"/>
              <a:gd name="T10" fmla="*/ 335570 w 624723"/>
              <a:gd name="T11" fmla="*/ 0 h 502571"/>
              <a:gd name="T12" fmla="*/ 155422 w 624723"/>
              <a:gd name="T13" fmla="*/ 44546 h 502571"/>
              <a:gd name="T14" fmla="*/ 0 w 624723"/>
              <a:gd name="T15" fmla="*/ 164478 h 502571"/>
              <a:gd name="T16" fmla="*/ 0 w 624723"/>
              <a:gd name="T17" fmla="*/ 164478 h 502571"/>
              <a:gd name="T18" fmla="*/ 31790 w 624723"/>
              <a:gd name="T19" fmla="*/ 267278 h 5025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24723" h="502571">
                <a:moveTo>
                  <a:pt x="31410" y="272226"/>
                </a:moveTo>
                <a:lnTo>
                  <a:pt x="307126" y="502571"/>
                </a:lnTo>
                <a:lnTo>
                  <a:pt x="624723" y="310617"/>
                </a:lnTo>
                <a:lnTo>
                  <a:pt x="589823" y="226855"/>
                </a:lnTo>
                <a:lnTo>
                  <a:pt x="621233" y="216384"/>
                </a:lnTo>
                <a:lnTo>
                  <a:pt x="331557" y="0"/>
                </a:lnTo>
                <a:lnTo>
                  <a:pt x="153563" y="45371"/>
                </a:lnTo>
                <a:lnTo>
                  <a:pt x="0" y="167523"/>
                </a:lnTo>
                <a:lnTo>
                  <a:pt x="31410" y="272226"/>
                </a:lnTo>
                <a:close/>
              </a:path>
            </a:pathLst>
          </a:custGeom>
          <a:solidFill>
            <a:schemeClr val="accent1">
              <a:alpha val="45097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091AED84-F245-1747-9A74-89AA0F649A7C}"/>
              </a:ext>
            </a:extLst>
          </p:cNvPr>
          <p:cNvSpPr>
            <a:spLocks/>
          </p:cNvSpPr>
          <p:nvPr/>
        </p:nvSpPr>
        <p:spPr bwMode="auto">
          <a:xfrm>
            <a:off x="5099051" y="4721225"/>
            <a:ext cx="1082675" cy="730250"/>
          </a:xfrm>
          <a:custGeom>
            <a:avLst/>
            <a:gdLst>
              <a:gd name="T0" fmla="*/ 267092 w 1081924"/>
              <a:gd name="T1" fmla="*/ 0 h 729426"/>
              <a:gd name="T2" fmla="*/ 10540 w 1081924"/>
              <a:gd name="T3" fmla="*/ 187074 h 729426"/>
              <a:gd name="T4" fmla="*/ 0 w 1081924"/>
              <a:gd name="T5" fmla="*/ 331792 h 729426"/>
              <a:gd name="T6" fmla="*/ 815336 w 1081924"/>
              <a:gd name="T7" fmla="*/ 737709 h 729426"/>
              <a:gd name="T8" fmla="*/ 1078914 w 1081924"/>
              <a:gd name="T9" fmla="*/ 494159 h 729426"/>
              <a:gd name="T10" fmla="*/ 1089459 w 1081924"/>
              <a:gd name="T11" fmla="*/ 381208 h 729426"/>
              <a:gd name="T12" fmla="*/ 267092 w 1081924"/>
              <a:gd name="T13" fmla="*/ 0 h 7294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1924" h="729426">
                <a:moveTo>
                  <a:pt x="265246" y="0"/>
                </a:moveTo>
                <a:lnTo>
                  <a:pt x="10470" y="184974"/>
                </a:lnTo>
                <a:lnTo>
                  <a:pt x="0" y="328067"/>
                </a:lnTo>
                <a:lnTo>
                  <a:pt x="809698" y="729426"/>
                </a:lnTo>
                <a:lnTo>
                  <a:pt x="1071454" y="488611"/>
                </a:lnTo>
                <a:lnTo>
                  <a:pt x="1081924" y="376928"/>
                </a:lnTo>
                <a:lnTo>
                  <a:pt x="265246" y="0"/>
                </a:lnTo>
                <a:close/>
              </a:path>
            </a:pathLst>
          </a:custGeom>
          <a:solidFill>
            <a:schemeClr val="accent1">
              <a:alpha val="43921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9" name="Figura a mano libera 18">
            <a:extLst>
              <a:ext uri="{FF2B5EF4-FFF2-40B4-BE49-F238E27FC236}">
                <a16:creationId xmlns:a16="http://schemas.microsoft.com/office/drawing/2014/main" id="{0681A9BC-4492-1747-93C2-B039A612711B}"/>
              </a:ext>
            </a:extLst>
          </p:cNvPr>
          <p:cNvSpPr>
            <a:spLocks/>
          </p:cNvSpPr>
          <p:nvPr/>
        </p:nvSpPr>
        <p:spPr bwMode="auto">
          <a:xfrm>
            <a:off x="4791075" y="4562475"/>
            <a:ext cx="590550" cy="501650"/>
          </a:xfrm>
          <a:custGeom>
            <a:avLst/>
            <a:gdLst>
              <a:gd name="T0" fmla="*/ 279400 w 590550"/>
              <a:gd name="T1" fmla="*/ 0 h 501650"/>
              <a:gd name="T2" fmla="*/ 279400 w 590550"/>
              <a:gd name="T3" fmla="*/ 0 h 501650"/>
              <a:gd name="T4" fmla="*/ 25400 w 590550"/>
              <a:gd name="T5" fmla="*/ 196850 h 501650"/>
              <a:gd name="T6" fmla="*/ 0 w 590550"/>
              <a:gd name="T7" fmla="*/ 342900 h 501650"/>
              <a:gd name="T8" fmla="*/ 314325 w 590550"/>
              <a:gd name="T9" fmla="*/ 501650 h 501650"/>
              <a:gd name="T10" fmla="*/ 336550 w 590550"/>
              <a:gd name="T11" fmla="*/ 330200 h 501650"/>
              <a:gd name="T12" fmla="*/ 590550 w 590550"/>
              <a:gd name="T13" fmla="*/ 142875 h 501650"/>
              <a:gd name="T14" fmla="*/ 279400 w 590550"/>
              <a:gd name="T15" fmla="*/ 0 h 5016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90550" h="501650">
                <a:moveTo>
                  <a:pt x="279400" y="0"/>
                </a:moveTo>
                <a:lnTo>
                  <a:pt x="279400" y="0"/>
                </a:lnTo>
                <a:lnTo>
                  <a:pt x="25400" y="196850"/>
                </a:lnTo>
                <a:lnTo>
                  <a:pt x="0" y="342900"/>
                </a:lnTo>
                <a:lnTo>
                  <a:pt x="314325" y="501650"/>
                </a:lnTo>
                <a:lnTo>
                  <a:pt x="336550" y="330200"/>
                </a:lnTo>
                <a:lnTo>
                  <a:pt x="590550" y="142875"/>
                </a:lnTo>
                <a:lnTo>
                  <a:pt x="279400" y="0"/>
                </a:lnTo>
                <a:close/>
              </a:path>
            </a:pathLst>
          </a:custGeom>
          <a:solidFill>
            <a:schemeClr val="accent1">
              <a:alpha val="43137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" name="Figura a mano libera 19">
            <a:extLst>
              <a:ext uri="{FF2B5EF4-FFF2-40B4-BE49-F238E27FC236}">
                <a16:creationId xmlns:a16="http://schemas.microsoft.com/office/drawing/2014/main" id="{E1FEEFD5-0B4E-5D49-BA18-A87C4C102B1A}"/>
              </a:ext>
            </a:extLst>
          </p:cNvPr>
          <p:cNvSpPr>
            <a:spLocks/>
          </p:cNvSpPr>
          <p:nvPr/>
        </p:nvSpPr>
        <p:spPr bwMode="auto">
          <a:xfrm>
            <a:off x="5214939" y="4203700"/>
            <a:ext cx="790575" cy="590550"/>
          </a:xfrm>
          <a:custGeom>
            <a:avLst/>
            <a:gdLst>
              <a:gd name="T0" fmla="*/ 317500 w 790575"/>
              <a:gd name="T1" fmla="*/ 0 h 590550"/>
              <a:gd name="T2" fmla="*/ 222250 w 790575"/>
              <a:gd name="T3" fmla="*/ 60325 h 590550"/>
              <a:gd name="T4" fmla="*/ 225425 w 790575"/>
              <a:gd name="T5" fmla="*/ 95250 h 590550"/>
              <a:gd name="T6" fmla="*/ 25400 w 790575"/>
              <a:gd name="T7" fmla="*/ 234950 h 590550"/>
              <a:gd name="T8" fmla="*/ 0 w 790575"/>
              <a:gd name="T9" fmla="*/ 374650 h 590550"/>
              <a:gd name="T10" fmla="*/ 460375 w 790575"/>
              <a:gd name="T11" fmla="*/ 590550 h 590550"/>
              <a:gd name="T12" fmla="*/ 765175 w 790575"/>
              <a:gd name="T13" fmla="*/ 365125 h 590550"/>
              <a:gd name="T14" fmla="*/ 790575 w 790575"/>
              <a:gd name="T15" fmla="*/ 200025 h 590550"/>
              <a:gd name="T16" fmla="*/ 317500 w 790575"/>
              <a:gd name="T17" fmla="*/ 0 h 590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90575" h="590550">
                <a:moveTo>
                  <a:pt x="317500" y="0"/>
                </a:moveTo>
                <a:lnTo>
                  <a:pt x="222250" y="60325"/>
                </a:lnTo>
                <a:lnTo>
                  <a:pt x="225425" y="95250"/>
                </a:lnTo>
                <a:lnTo>
                  <a:pt x="25400" y="234950"/>
                </a:lnTo>
                <a:lnTo>
                  <a:pt x="0" y="374650"/>
                </a:lnTo>
                <a:lnTo>
                  <a:pt x="460375" y="590550"/>
                </a:lnTo>
                <a:lnTo>
                  <a:pt x="765175" y="365125"/>
                </a:lnTo>
                <a:lnTo>
                  <a:pt x="790575" y="200025"/>
                </a:lnTo>
                <a:lnTo>
                  <a:pt x="317500" y="0"/>
                </a:lnTo>
                <a:close/>
              </a:path>
            </a:pathLst>
          </a:custGeom>
          <a:solidFill>
            <a:schemeClr val="accent1">
              <a:alpha val="43137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4585" name="Figura a mano libera 20">
            <a:extLst>
              <a:ext uri="{FF2B5EF4-FFF2-40B4-BE49-F238E27FC236}">
                <a16:creationId xmlns:a16="http://schemas.microsoft.com/office/drawing/2014/main" id="{7CF038D0-0E4F-934C-A859-09FD5F645644}"/>
              </a:ext>
            </a:extLst>
          </p:cNvPr>
          <p:cNvSpPr>
            <a:spLocks/>
          </p:cNvSpPr>
          <p:nvPr/>
        </p:nvSpPr>
        <p:spPr bwMode="auto">
          <a:xfrm>
            <a:off x="5140325" y="40703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3D3D6974-E653-BC49-8F4E-27F17550B0E2}"/>
              </a:ext>
            </a:extLst>
          </p:cNvPr>
          <p:cNvSpPr>
            <a:spLocks/>
          </p:cNvSpPr>
          <p:nvPr/>
        </p:nvSpPr>
        <p:spPr bwMode="auto">
          <a:xfrm>
            <a:off x="4791076" y="4064000"/>
            <a:ext cx="657225" cy="406400"/>
          </a:xfrm>
          <a:custGeom>
            <a:avLst/>
            <a:gdLst>
              <a:gd name="T0" fmla="*/ 314325 w 657225"/>
              <a:gd name="T1" fmla="*/ 0 h 406400"/>
              <a:gd name="T2" fmla="*/ 0 w 657225"/>
              <a:gd name="T3" fmla="*/ 206375 h 406400"/>
              <a:gd name="T4" fmla="*/ 6350 w 657225"/>
              <a:gd name="T5" fmla="*/ 307975 h 406400"/>
              <a:gd name="T6" fmla="*/ 234950 w 657225"/>
              <a:gd name="T7" fmla="*/ 406400 h 406400"/>
              <a:gd name="T8" fmla="*/ 323850 w 657225"/>
              <a:gd name="T9" fmla="*/ 336550 h 406400"/>
              <a:gd name="T10" fmla="*/ 323850 w 657225"/>
              <a:gd name="T11" fmla="*/ 336550 h 406400"/>
              <a:gd name="T12" fmla="*/ 323850 w 657225"/>
              <a:gd name="T13" fmla="*/ 336550 h 406400"/>
              <a:gd name="T14" fmla="*/ 355600 w 657225"/>
              <a:gd name="T15" fmla="*/ 358775 h 406400"/>
              <a:gd name="T16" fmla="*/ 657225 w 657225"/>
              <a:gd name="T17" fmla="*/ 142875 h 406400"/>
              <a:gd name="T18" fmla="*/ 314325 w 657225"/>
              <a:gd name="T19" fmla="*/ 0 h 406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57225" h="406400">
                <a:moveTo>
                  <a:pt x="314325" y="0"/>
                </a:moveTo>
                <a:lnTo>
                  <a:pt x="0" y="206375"/>
                </a:lnTo>
                <a:lnTo>
                  <a:pt x="6350" y="307975"/>
                </a:lnTo>
                <a:lnTo>
                  <a:pt x="234950" y="406400"/>
                </a:lnTo>
                <a:lnTo>
                  <a:pt x="323850" y="336550"/>
                </a:lnTo>
                <a:lnTo>
                  <a:pt x="355600" y="358775"/>
                </a:lnTo>
                <a:lnTo>
                  <a:pt x="657225" y="142875"/>
                </a:lnTo>
                <a:lnTo>
                  <a:pt x="314325" y="0"/>
                </a:lnTo>
                <a:close/>
              </a:path>
            </a:pathLst>
          </a:custGeom>
          <a:solidFill>
            <a:schemeClr val="accent1">
              <a:alpha val="43137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9DA2C54F-DAF9-144D-B3CC-C44B0A31EC33}"/>
              </a:ext>
            </a:extLst>
          </p:cNvPr>
          <p:cNvSpPr/>
          <p:nvPr/>
        </p:nvSpPr>
        <p:spPr bwMode="auto">
          <a:xfrm>
            <a:off x="5262563" y="3711576"/>
            <a:ext cx="1344612" cy="862013"/>
          </a:xfrm>
          <a:custGeom>
            <a:avLst/>
            <a:gdLst>
              <a:gd name="connsiteX0" fmla="*/ 20941 w 1343680"/>
              <a:gd name="connsiteY0" fmla="*/ 111683 h 862049"/>
              <a:gd name="connsiteX1" fmla="*/ 0 w 1343680"/>
              <a:gd name="connsiteY1" fmla="*/ 397869 h 862049"/>
              <a:gd name="connsiteX2" fmla="*/ 1165686 w 1343680"/>
              <a:gd name="connsiteY2" fmla="*/ 862049 h 862049"/>
              <a:gd name="connsiteX3" fmla="*/ 1312269 w 1343680"/>
              <a:gd name="connsiteY3" fmla="*/ 691036 h 862049"/>
              <a:gd name="connsiteX4" fmla="*/ 1343680 w 1343680"/>
              <a:gd name="connsiteY4" fmla="*/ 415320 h 862049"/>
              <a:gd name="connsiteX5" fmla="*/ 198934 w 1343680"/>
              <a:gd name="connsiteY5" fmla="*/ 0 h 862049"/>
              <a:gd name="connsiteX6" fmla="*/ 20941 w 1343680"/>
              <a:gd name="connsiteY6" fmla="*/ 111683 h 86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680" h="862049">
                <a:moveTo>
                  <a:pt x="20941" y="111683"/>
                </a:moveTo>
                <a:lnTo>
                  <a:pt x="0" y="397869"/>
                </a:lnTo>
                <a:lnTo>
                  <a:pt x="1165686" y="862049"/>
                </a:lnTo>
                <a:lnTo>
                  <a:pt x="1312269" y="691036"/>
                </a:lnTo>
                <a:lnTo>
                  <a:pt x="1343680" y="415320"/>
                </a:lnTo>
                <a:lnTo>
                  <a:pt x="198934" y="0"/>
                </a:lnTo>
                <a:lnTo>
                  <a:pt x="20941" y="111683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it-IT">
              <a:solidFill>
                <a:schemeClr val="accent1">
                  <a:alpha val="43000"/>
                </a:schemeClr>
              </a:solidFill>
              <a:latin typeface="Arial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1DDCC97-AE6C-094E-AF53-B7F673726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" y="173217"/>
            <a:ext cx="2838113" cy="8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2">
            <a:extLst>
              <a:ext uri="{FF2B5EF4-FFF2-40B4-BE49-F238E27FC236}">
                <a16:creationId xmlns:a16="http://schemas.microsoft.com/office/drawing/2014/main" id="{7EF25C2F-F121-FA40-B342-1FA55DB4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4" y="1784350"/>
            <a:ext cx="760888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CasellaDiTesto 8">
            <a:extLst>
              <a:ext uri="{FF2B5EF4-FFF2-40B4-BE49-F238E27FC236}">
                <a16:creationId xmlns:a16="http://schemas.microsoft.com/office/drawing/2014/main" id="{6F7F8287-1D30-234E-816C-7CB9CAF40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22462"/>
            <a:ext cx="5167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</a:rPr>
              <a:t>Agripolis Campus and the Establisment</a:t>
            </a:r>
          </a:p>
        </p:txBody>
      </p:sp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7E05553D-7530-BA46-B800-59C89A3733F5}"/>
              </a:ext>
            </a:extLst>
          </p:cNvPr>
          <p:cNvSpPr>
            <a:spLocks/>
          </p:cNvSpPr>
          <p:nvPr/>
        </p:nvSpPr>
        <p:spPr bwMode="auto">
          <a:xfrm>
            <a:off x="4864100" y="1882775"/>
            <a:ext cx="1428750" cy="590550"/>
          </a:xfrm>
          <a:custGeom>
            <a:avLst/>
            <a:gdLst>
              <a:gd name="T0" fmla="*/ 0 w 1428750"/>
              <a:gd name="T1" fmla="*/ 0 h 590550"/>
              <a:gd name="T2" fmla="*/ 3175 w 1428750"/>
              <a:gd name="T3" fmla="*/ 120650 h 590550"/>
              <a:gd name="T4" fmla="*/ 1406525 w 1428750"/>
              <a:gd name="T5" fmla="*/ 590550 h 590550"/>
              <a:gd name="T6" fmla="*/ 1428750 w 1428750"/>
              <a:gd name="T7" fmla="*/ 466725 h 590550"/>
              <a:gd name="T8" fmla="*/ 0 w 1428750"/>
              <a:gd name="T9" fmla="*/ 0 h 590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8750" h="590550">
                <a:moveTo>
                  <a:pt x="0" y="0"/>
                </a:moveTo>
                <a:cubicBezTo>
                  <a:pt x="1058" y="40217"/>
                  <a:pt x="2117" y="80433"/>
                  <a:pt x="3175" y="120650"/>
                </a:cubicBezTo>
                <a:lnTo>
                  <a:pt x="1406525" y="590550"/>
                </a:lnTo>
                <a:lnTo>
                  <a:pt x="1428750" y="46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3137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2DF98D-536A-FD48-B168-87BDD4B23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" y="173216"/>
            <a:ext cx="2838113" cy="8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566</Words>
  <Application>Microsoft Macintosh PowerPoint</Application>
  <PresentationFormat>On-screen Show (4:3)</PresentationFormat>
  <Paragraphs>172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Apple Chancery</vt:lpstr>
      <vt:lpstr>Arial</vt:lpstr>
      <vt:lpstr>Calibri</vt:lpstr>
      <vt:lpstr>Calibri Light</vt:lpstr>
      <vt:lpstr>Tahoma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DCVM attractiveness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gianesella matteo</dc:creator>
  <cp:lastModifiedBy>stefano zampieri</cp:lastModifiedBy>
  <cp:revision>3</cp:revision>
  <dcterms:created xsi:type="dcterms:W3CDTF">2020-10-20T06:04:54Z</dcterms:created>
  <dcterms:modified xsi:type="dcterms:W3CDTF">2020-10-20T16:49:42Z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4257791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